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0" r:id="rId4"/>
    <p:sldId id="281" r:id="rId5"/>
    <p:sldId id="282" r:id="rId6"/>
    <p:sldId id="258" r:id="rId7"/>
    <p:sldId id="264" r:id="rId8"/>
    <p:sldId id="262" r:id="rId9"/>
    <p:sldId id="263" r:id="rId10"/>
    <p:sldId id="266" r:id="rId11"/>
    <p:sldId id="285" r:id="rId12"/>
    <p:sldId id="283" r:id="rId13"/>
    <p:sldId id="268" r:id="rId14"/>
    <p:sldId id="472" r:id="rId15"/>
    <p:sldId id="1489" r:id="rId16"/>
    <p:sldId id="1488" r:id="rId17"/>
    <p:sldId id="466" r:id="rId18"/>
    <p:sldId id="284" r:id="rId19"/>
    <p:sldId id="267" r:id="rId20"/>
    <p:sldId id="269" r:id="rId21"/>
    <p:sldId id="287" r:id="rId22"/>
    <p:sldId id="270" r:id="rId23"/>
    <p:sldId id="271" r:id="rId24"/>
    <p:sldId id="272" r:id="rId25"/>
    <p:sldId id="273" r:id="rId26"/>
    <p:sldId id="279" r:id="rId27"/>
    <p:sldId id="276" r:id="rId28"/>
    <p:sldId id="277" r:id="rId29"/>
    <p:sldId id="275" r:id="rId30"/>
    <p:sldId id="1490" r:id="rId31"/>
    <p:sldId id="259" r:id="rId32"/>
    <p:sldId id="260" r:id="rId33"/>
    <p:sldId id="261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scadia Mono" panose="020B0609020000020004" pitchFamily="49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huIDWYYxJSTGzJg84BRdaRZaQ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5" autoAdjust="0"/>
    <p:restoredTop sz="95082" autoAdjust="0"/>
  </p:normalViewPr>
  <p:slideViewPr>
    <p:cSldViewPr snapToGrid="0">
      <p:cViewPr varScale="1">
        <p:scale>
          <a:sx n="76" d="100"/>
          <a:sy n="76" d="100"/>
        </p:scale>
        <p:origin x="5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ncfcolocatedevents@cncf.io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ncfcolocatedevents@cncf.io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ncfcolocatedevents@cncf.io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is for marketing + promoting your talk! Please select the appropriate slide for your talk type: Two-speakers, One-Speaker or Panel +  add your talk and speaker details to the slide.  To add a photo(s): Right click on the image placeholder and select replace and upload a photo.  You can then save the individual slide as an image to use when tweeting or sharing on LinkedIn or Facebook.  Please email </a:t>
            </a:r>
            <a:r>
              <a:rPr lang="en-CA" sz="9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cncfcolocatedevents@cncf.io</a:t>
            </a: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if you have any questions.</a:t>
            </a: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is for marketing + promoting your talk! Please select the appropriate slide for your talk type: Two-speakers, One-Speaker or Panel +  add your talk and speaker details to the slide.  To add a photo(s): Right click on the image placeholder and select replace and upload a photo.  You can then save the individual slide as an image to use when tweeting or sharing on LinkedIn or Facebook.  Please email </a:t>
            </a:r>
            <a:r>
              <a:rPr lang="en-CA" sz="9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cncfcolocatedevents@cncf.io</a:t>
            </a: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if you have any questions.</a:t>
            </a: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http://www.internethistorypodcast.com/2017/01/the-history-of-the-dotcom-bubble/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0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388136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406000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36184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104245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is for marketing + promoting your talk! Please select the appropriate slide for your talk type: Two-speakers, One-Speaker or Panel +  add your talk and speaker details to the slide.  To add a photo(s): Right click on the image placeholder and select replace and upload a photo.  You can then save the individual slide as an image to use when tweeting or sharing on LinkedIn or Facebook.  Please email </a:t>
            </a:r>
            <a:r>
              <a:rPr lang="en-CA" sz="9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cncfcolocatedevents@cncf.io</a:t>
            </a: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if you have any questions.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930399"/>
            <a:ext cx="10993345" cy="4195764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773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62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91129" y="84668"/>
            <a:ext cx="3175002" cy="82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3A08-9FF1-4AEF-ABCD-75CFEDFA6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0" descr="A picture containing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43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3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sv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6.svg"/><Relationship Id="rId18" Type="http://schemas.openxmlformats.org/officeDocument/2006/relationships/image" Target="../media/image68.svg"/><Relationship Id="rId3" Type="http://schemas.openxmlformats.org/officeDocument/2006/relationships/image" Target="../media/image21.png"/><Relationship Id="rId21" Type="http://schemas.openxmlformats.org/officeDocument/2006/relationships/image" Target="../media/image71.sv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sv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65.png"/><Relationship Id="rId10" Type="http://schemas.openxmlformats.org/officeDocument/2006/relationships/image" Target="../media/image18.png"/><Relationship Id="rId19" Type="http://schemas.openxmlformats.org/officeDocument/2006/relationships/image" Target="../media/image69.png"/><Relationship Id="rId4" Type="http://schemas.openxmlformats.org/officeDocument/2006/relationships/image" Target="../media/image22.svg"/><Relationship Id="rId9" Type="http://schemas.openxmlformats.org/officeDocument/2006/relationships/image" Target="../media/image17.jpeg"/><Relationship Id="rId1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github.com/justincorma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cloudatomiclab.com/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mailto:justin@docker.com" TargetMode="External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73.svg"/><Relationship Id="rId7" Type="http://schemas.openxmlformats.org/officeDocument/2006/relationships/image" Target="../media/image53.svg"/><Relationship Id="rId12" Type="http://schemas.openxmlformats.org/officeDocument/2006/relationships/image" Target="../media/image3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35.svg"/><Relationship Id="rId5" Type="http://schemas.openxmlformats.org/officeDocument/2006/relationships/image" Target="../media/image75.svg"/><Relationship Id="rId10" Type="http://schemas.openxmlformats.org/officeDocument/2006/relationships/image" Target="../media/image34.png"/><Relationship Id="rId4" Type="http://schemas.openxmlformats.org/officeDocument/2006/relationships/image" Target="../media/image74.png"/><Relationship Id="rId9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oras-project/artifacts-spec/" TargetMode="External"/><Relationship Id="rId13" Type="http://schemas.openxmlformats.org/officeDocument/2006/relationships/image" Target="../media/image52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7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74.png"/><Relationship Id="rId5" Type="http://schemas.openxmlformats.org/officeDocument/2006/relationships/image" Target="../media/image35.svg"/><Relationship Id="rId10" Type="http://schemas.openxmlformats.org/officeDocument/2006/relationships/image" Target="../media/image73.svg"/><Relationship Id="rId4" Type="http://schemas.openxmlformats.org/officeDocument/2006/relationships/image" Target="../media/image34.png"/><Relationship Id="rId9" Type="http://schemas.openxmlformats.org/officeDocument/2006/relationships/image" Target="../media/image72.png"/><Relationship Id="rId1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Steve.Lasker@Microsoft.com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s://github.com/justincormack" TargetMode="External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hyperlink" Target="https://www.cloudatomiclab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8.png"/><Relationship Id="rId5" Type="http://schemas.openxmlformats.org/officeDocument/2006/relationships/hyperlink" Target="github.com/oras-project/oras" TargetMode="External"/><Relationship Id="rId15" Type="http://schemas.openxmlformats.org/officeDocument/2006/relationships/hyperlink" Target="mailto:justin@docker.com" TargetMode="External"/><Relationship Id="rId10" Type="http://schemas.openxmlformats.org/officeDocument/2006/relationships/hyperlink" Target="https://github.com/stevelasker/presentations" TargetMode="External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https://stevelasker.blog/" TargetMode="External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t="44" b="-295"/>
          <a:stretch/>
        </p:blipFill>
        <p:spPr bwMode="auto">
          <a:xfrm>
            <a:off x="516139" y="432495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50"/>
            <a:ext cx="10515600" cy="4351338"/>
          </a:xfrm>
        </p:spPr>
        <p:txBody>
          <a:bodyPr/>
          <a:lstStyle/>
          <a:p>
            <a:r>
              <a:rPr lang="en-US" dirty="0"/>
              <a:t>Checking Into the Airport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1CE6-63FC-4C94-95AE-2F8E847EC78B}"/>
              </a:ext>
            </a:extLst>
          </p:cNvPr>
          <p:cNvSpPr txBox="1"/>
          <p:nvPr/>
        </p:nvSpPr>
        <p:spPr>
          <a:xfrm>
            <a:off x="6703659" y="288369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316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4" name="Boarding Pass" descr="Qr code&#10;&#10;Description automatically generated">
            <a:extLst>
              <a:ext uri="{FF2B5EF4-FFF2-40B4-BE49-F238E27FC236}">
                <a16:creationId xmlns:a16="http://schemas.microsoft.com/office/drawing/2014/main" id="{12759F0B-1CAD-4C93-A1F4-DCB50F06F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2"/>
          <a:stretch/>
        </p:blipFill>
        <p:spPr bwMode="auto">
          <a:xfrm>
            <a:off x="-235425" y="3664140"/>
            <a:ext cx="1847429" cy="665958"/>
          </a:xfrm>
          <a:prstGeom prst="rect">
            <a:avLst/>
          </a:prstGeom>
          <a:noFill/>
        </p:spPr>
      </p:pic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671" b="-396"/>
          <a:stretch/>
        </p:blipFill>
        <p:spPr bwMode="auto">
          <a:xfrm>
            <a:off x="475693" y="3941145"/>
            <a:ext cx="1016940" cy="651112"/>
          </a:xfrm>
          <a:prstGeom prst="rect">
            <a:avLst/>
          </a:prstGeom>
          <a:noFill/>
        </p:spPr>
      </p:pic>
      <p:sp>
        <p:nvSpPr>
          <p:cNvPr id="15" name="Agent Stamp">
            <a:extLst>
              <a:ext uri="{FF2B5EF4-FFF2-40B4-BE49-F238E27FC236}">
                <a16:creationId xmlns:a16="http://schemas.microsoft.com/office/drawing/2014/main" id="{A79832BB-9843-4C3F-B68B-5508A65E221F}"/>
              </a:ext>
            </a:extLst>
          </p:cNvPr>
          <p:cNvSpPr/>
          <p:nvPr/>
        </p:nvSpPr>
        <p:spPr>
          <a:xfrm>
            <a:off x="3870806" y="3656180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E184E-87DF-415B-B73E-0AAEDA527073}"/>
              </a:ext>
            </a:extLst>
          </p:cNvPr>
          <p:cNvGrpSpPr/>
          <p:nvPr/>
        </p:nvGrpSpPr>
        <p:grpSpPr>
          <a:xfrm>
            <a:off x="6383683" y="3625450"/>
            <a:ext cx="1847429" cy="665958"/>
            <a:chOff x="2622929" y="3656180"/>
            <a:chExt cx="1847429" cy="665958"/>
          </a:xfrm>
        </p:grpSpPr>
        <p:pic>
          <p:nvPicPr>
            <p:cNvPr id="23" name="Boarding Pass" descr="Qr code&#10;&#10;Description automatically generated">
              <a:extLst>
                <a:ext uri="{FF2B5EF4-FFF2-40B4-BE49-F238E27FC236}">
                  <a16:creationId xmlns:a16="http://schemas.microsoft.com/office/drawing/2014/main" id="{6BD3885E-163B-4180-85B7-CB294FD9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2"/>
            <a:stretch/>
          </p:blipFill>
          <p:spPr bwMode="auto">
            <a:xfrm>
              <a:off x="2622929" y="3656180"/>
              <a:ext cx="1847429" cy="665958"/>
            </a:xfrm>
            <a:prstGeom prst="rect">
              <a:avLst/>
            </a:prstGeom>
            <a:noFill/>
          </p:spPr>
        </p:pic>
        <p:sp>
          <p:nvSpPr>
            <p:cNvPr id="24" name="Agent Stamp">
              <a:extLst>
                <a:ext uri="{FF2B5EF4-FFF2-40B4-BE49-F238E27FC236}">
                  <a16:creationId xmlns:a16="http://schemas.microsoft.com/office/drawing/2014/main" id="{9411CEAB-46F6-476B-A848-DC3EC2905D8C}"/>
                </a:ext>
              </a:extLst>
            </p:cNvPr>
            <p:cNvSpPr/>
            <p:nvPr/>
          </p:nvSpPr>
          <p:spPr>
            <a:xfrm>
              <a:off x="3870805" y="3664052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125670" y="491657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84405-4E7C-49DB-94A3-BEF60993BC22}"/>
              </a:ext>
            </a:extLst>
          </p:cNvPr>
          <p:cNvGrpSpPr/>
          <p:nvPr/>
        </p:nvGrpSpPr>
        <p:grpSpPr>
          <a:xfrm>
            <a:off x="6899223" y="4315461"/>
            <a:ext cx="838566" cy="1201693"/>
            <a:chOff x="3369607" y="4315461"/>
            <a:chExt cx="838566" cy="1201693"/>
          </a:xfrm>
        </p:grpSpPr>
        <p:pic>
          <p:nvPicPr>
            <p:cNvPr id="25" name="Boarding Pass-Digital">
              <a:extLst>
                <a:ext uri="{FF2B5EF4-FFF2-40B4-BE49-F238E27FC236}">
                  <a16:creationId xmlns:a16="http://schemas.microsoft.com/office/drawing/2014/main" id="{2ADC28F8-CE1D-4C88-9653-ABD2329A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 t="44" b="-295"/>
            <a:stretch/>
          </p:blipFill>
          <p:spPr bwMode="auto">
            <a:xfrm>
              <a:off x="3369607" y="4315461"/>
              <a:ext cx="821411" cy="1201693"/>
            </a:xfrm>
            <a:prstGeom prst="rect">
              <a:avLst/>
            </a:prstGeom>
            <a:noFill/>
          </p:spPr>
        </p:pic>
        <p:sp>
          <p:nvSpPr>
            <p:cNvPr id="26" name="Agent Stamp">
              <a:extLst>
                <a:ext uri="{FF2B5EF4-FFF2-40B4-BE49-F238E27FC236}">
                  <a16:creationId xmlns:a16="http://schemas.microsoft.com/office/drawing/2014/main" id="{0BC1C045-B839-45FD-A044-BBF8B4526210}"/>
                </a:ext>
              </a:extLst>
            </p:cNvPr>
            <p:cNvSpPr/>
            <p:nvPr/>
          </p:nvSpPr>
          <p:spPr>
            <a:xfrm>
              <a:off x="3704566" y="4916307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sp>
        <p:nvSpPr>
          <p:cNvPr id="42" name="Agent Stamp">
            <a:extLst>
              <a:ext uri="{FF2B5EF4-FFF2-40B4-BE49-F238E27FC236}">
                <a16:creationId xmlns:a16="http://schemas.microsoft.com/office/drawing/2014/main" id="{0D5E9195-6D60-485B-93C0-0734BD62C941}"/>
              </a:ext>
            </a:extLst>
          </p:cNvPr>
          <p:cNvSpPr/>
          <p:nvPr/>
        </p:nvSpPr>
        <p:spPr>
          <a:xfrm>
            <a:off x="11186734" y="3635625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sp>
        <p:nvSpPr>
          <p:cNvPr id="43" name="Agent Stamp">
            <a:extLst>
              <a:ext uri="{FF2B5EF4-FFF2-40B4-BE49-F238E27FC236}">
                <a16:creationId xmlns:a16="http://schemas.microsoft.com/office/drawing/2014/main" id="{571A9E0F-E564-4E13-8825-EFC0FD8E9790}"/>
              </a:ext>
            </a:extLst>
          </p:cNvPr>
          <p:cNvSpPr/>
          <p:nvPr/>
        </p:nvSpPr>
        <p:spPr>
          <a:xfrm>
            <a:off x="10599921" y="4916306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1200"/>
          <a:stretch/>
        </p:blipFill>
        <p:spPr>
          <a:xfrm>
            <a:off x="3106224" y="3173461"/>
            <a:ext cx="2140705" cy="21085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97AA0C-A363-4800-80E5-FCBCE487C34F}"/>
              </a:ext>
            </a:extLst>
          </p:cNvPr>
          <p:cNvSpPr txBox="1"/>
          <p:nvPr/>
        </p:nvSpPr>
        <p:spPr>
          <a:xfrm>
            <a:off x="8414834" y="2872493"/>
            <a:ext cx="1516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</p:spTree>
    <p:extLst>
      <p:ext uri="{BB962C8B-B14F-4D97-AF65-F5344CB8AC3E}">
        <p14:creationId xmlns:p14="http://schemas.microsoft.com/office/powerpoint/2010/main" val="293773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23398 -0.0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25768 -0.175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3399 -0.0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55 -0.00393 " pathEditMode="relative" rAng="0" ptsTypes="AA">
                                      <p:cBhvr>
                                        <p:cTn id="7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23685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23268 0.0002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 -0.00393 L 0.86992 -0.0039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368A758-4C7E-4069-B9E9-F59EC9033E6C}"/>
              </a:ext>
            </a:extLst>
          </p:cNvPr>
          <p:cNvSpPr/>
          <p:nvPr/>
        </p:nvSpPr>
        <p:spPr>
          <a:xfrm>
            <a:off x="5014509" y="2654362"/>
            <a:ext cx="3187565" cy="1959679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1E7179-5521-4C96-9E8C-76A55958954D}"/>
              </a:ext>
            </a:extLst>
          </p:cNvPr>
          <p:cNvSpPr/>
          <p:nvPr/>
        </p:nvSpPr>
        <p:spPr>
          <a:xfrm>
            <a:off x="8361744" y="1038385"/>
            <a:ext cx="3735945" cy="5699299"/>
          </a:xfrm>
          <a:prstGeom prst="rect">
            <a:avLst/>
          </a:prstGeom>
          <a:noFill/>
          <a:ln w="19050" cmpd="sng">
            <a:prstDash val="solid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9BCB5-A5A0-4864-BAFA-AE0E8B9840E5}"/>
              </a:ext>
            </a:extLst>
          </p:cNvPr>
          <p:cNvSpPr/>
          <p:nvPr/>
        </p:nvSpPr>
        <p:spPr>
          <a:xfrm>
            <a:off x="7391845" y="1303555"/>
            <a:ext cx="1358181" cy="6503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Trust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B3F3-96F8-4C80-88AA-1312C8E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Promotion</a:t>
            </a:r>
          </a:p>
        </p:txBody>
      </p:sp>
      <p:sp>
        <p:nvSpPr>
          <p:cNvPr id="154" name="SBoM">
            <a:extLst>
              <a:ext uri="{FF2B5EF4-FFF2-40B4-BE49-F238E27FC236}">
                <a16:creationId xmlns:a16="http://schemas.microsoft.com/office/drawing/2014/main" id="{C6A7A287-1025-492D-8626-9DD56F1BF42D}"/>
              </a:ext>
            </a:extLst>
          </p:cNvPr>
          <p:cNvSpPr/>
          <p:nvPr/>
        </p:nvSpPr>
        <p:spPr>
          <a:xfrm>
            <a:off x="821538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5" name="ScanResult">
            <a:extLst>
              <a:ext uri="{FF2B5EF4-FFF2-40B4-BE49-F238E27FC236}">
                <a16:creationId xmlns:a16="http://schemas.microsoft.com/office/drawing/2014/main" id="{06DAB5C0-1EAD-4E43-BEEA-3A6EF337486E}"/>
              </a:ext>
            </a:extLst>
          </p:cNvPr>
          <p:cNvSpPr/>
          <p:nvPr/>
        </p:nvSpPr>
        <p:spPr>
          <a:xfrm>
            <a:off x="826078" y="2323961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5D7BC7-D673-4610-BA68-25C2031348AF}"/>
              </a:ext>
            </a:extLst>
          </p:cNvPr>
          <p:cNvSpPr/>
          <p:nvPr/>
        </p:nvSpPr>
        <p:spPr>
          <a:xfrm>
            <a:off x="821801" y="171796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9" name="TextBox 25">
            <a:extLst>
              <a:ext uri="{FF2B5EF4-FFF2-40B4-BE49-F238E27FC236}">
                <a16:creationId xmlns:a16="http://schemas.microsoft.com/office/drawing/2014/main" id="{7C0A2865-58C0-4933-9462-D928A3BA1A0A}"/>
              </a:ext>
            </a:extLst>
          </p:cNvPr>
          <p:cNvSpPr txBox="1"/>
          <p:nvPr/>
        </p:nvSpPr>
        <p:spPr>
          <a:xfrm>
            <a:off x="226848" y="1221279"/>
            <a:ext cx="973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Artifact Build Environment</a:t>
            </a:r>
          </a:p>
        </p:txBody>
      </p:sp>
      <p:pic>
        <p:nvPicPr>
          <p:cNvPr id="161" name="pipeline">
            <a:extLst>
              <a:ext uri="{FF2B5EF4-FFF2-40B4-BE49-F238E27FC236}">
                <a16:creationId xmlns:a16="http://schemas.microsoft.com/office/drawing/2014/main" id="{8167B9BF-E19F-40FC-825F-06E8A092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84" y="1682202"/>
            <a:ext cx="470529" cy="470529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2161037-8B5A-4FAE-8A4B-86B281C0A4FA}"/>
              </a:ext>
            </a:extLst>
          </p:cNvPr>
          <p:cNvSpPr/>
          <p:nvPr/>
        </p:nvSpPr>
        <p:spPr>
          <a:xfrm>
            <a:off x="104975" y="991476"/>
            <a:ext cx="1577846" cy="1971753"/>
          </a:xfrm>
          <a:prstGeom prst="rect">
            <a:avLst/>
          </a:prstGeom>
          <a:noFill/>
          <a:ln w="19050">
            <a:prstDash val="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1826722"/>
                      <a:gd name="connsiteY0" fmla="*/ 0 h 2287201"/>
                      <a:gd name="connsiteX1" fmla="*/ 420146 w 1826722"/>
                      <a:gd name="connsiteY1" fmla="*/ 0 h 2287201"/>
                      <a:gd name="connsiteX2" fmla="*/ 858559 w 1826722"/>
                      <a:gd name="connsiteY2" fmla="*/ 0 h 2287201"/>
                      <a:gd name="connsiteX3" fmla="*/ 1315240 w 1826722"/>
                      <a:gd name="connsiteY3" fmla="*/ 0 h 2287201"/>
                      <a:gd name="connsiteX4" fmla="*/ 1826722 w 1826722"/>
                      <a:gd name="connsiteY4" fmla="*/ 0 h 2287201"/>
                      <a:gd name="connsiteX5" fmla="*/ 1826722 w 1826722"/>
                      <a:gd name="connsiteY5" fmla="*/ 617544 h 2287201"/>
                      <a:gd name="connsiteX6" fmla="*/ 1826722 w 1826722"/>
                      <a:gd name="connsiteY6" fmla="*/ 1143601 h 2287201"/>
                      <a:gd name="connsiteX7" fmla="*/ 1826722 w 1826722"/>
                      <a:gd name="connsiteY7" fmla="*/ 1761145 h 2287201"/>
                      <a:gd name="connsiteX8" fmla="*/ 1826722 w 1826722"/>
                      <a:gd name="connsiteY8" fmla="*/ 2287201 h 2287201"/>
                      <a:gd name="connsiteX9" fmla="*/ 1351774 w 1826722"/>
                      <a:gd name="connsiteY9" fmla="*/ 2287201 h 2287201"/>
                      <a:gd name="connsiteX10" fmla="*/ 949895 w 1826722"/>
                      <a:gd name="connsiteY10" fmla="*/ 2287201 h 2287201"/>
                      <a:gd name="connsiteX11" fmla="*/ 493215 w 1826722"/>
                      <a:gd name="connsiteY11" fmla="*/ 2287201 h 2287201"/>
                      <a:gd name="connsiteX12" fmla="*/ 0 w 1826722"/>
                      <a:gd name="connsiteY12" fmla="*/ 2287201 h 2287201"/>
                      <a:gd name="connsiteX13" fmla="*/ 0 w 1826722"/>
                      <a:gd name="connsiteY13" fmla="*/ 1715401 h 2287201"/>
                      <a:gd name="connsiteX14" fmla="*/ 0 w 1826722"/>
                      <a:gd name="connsiteY14" fmla="*/ 1189345 h 2287201"/>
                      <a:gd name="connsiteX15" fmla="*/ 0 w 1826722"/>
                      <a:gd name="connsiteY15" fmla="*/ 617544 h 2287201"/>
                      <a:gd name="connsiteX16" fmla="*/ 0 w 1826722"/>
                      <a:gd name="connsiteY16" fmla="*/ 0 h 228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826722" h="2287201" extrusionOk="0">
                        <a:moveTo>
                          <a:pt x="0" y="0"/>
                        </a:moveTo>
                        <a:cubicBezTo>
                          <a:pt x="147020" y="-40010"/>
                          <a:pt x="243272" y="7804"/>
                          <a:pt x="420146" y="0"/>
                        </a:cubicBezTo>
                        <a:cubicBezTo>
                          <a:pt x="597020" y="-7804"/>
                          <a:pt x="673021" y="48817"/>
                          <a:pt x="858559" y="0"/>
                        </a:cubicBezTo>
                        <a:cubicBezTo>
                          <a:pt x="1044097" y="-48817"/>
                          <a:pt x="1102717" y="6541"/>
                          <a:pt x="1315240" y="0"/>
                        </a:cubicBezTo>
                        <a:cubicBezTo>
                          <a:pt x="1527763" y="-6541"/>
                          <a:pt x="1672359" y="3020"/>
                          <a:pt x="1826722" y="0"/>
                        </a:cubicBezTo>
                        <a:cubicBezTo>
                          <a:pt x="1895332" y="208853"/>
                          <a:pt x="1798092" y="422089"/>
                          <a:pt x="1826722" y="617544"/>
                        </a:cubicBezTo>
                        <a:cubicBezTo>
                          <a:pt x="1855352" y="812999"/>
                          <a:pt x="1818504" y="1015957"/>
                          <a:pt x="1826722" y="1143601"/>
                        </a:cubicBezTo>
                        <a:cubicBezTo>
                          <a:pt x="1834940" y="1271245"/>
                          <a:pt x="1814435" y="1521039"/>
                          <a:pt x="1826722" y="1761145"/>
                        </a:cubicBezTo>
                        <a:cubicBezTo>
                          <a:pt x="1839009" y="2001251"/>
                          <a:pt x="1803243" y="2170613"/>
                          <a:pt x="1826722" y="2287201"/>
                        </a:cubicBezTo>
                        <a:cubicBezTo>
                          <a:pt x="1632152" y="2333024"/>
                          <a:pt x="1500485" y="2258696"/>
                          <a:pt x="1351774" y="2287201"/>
                        </a:cubicBezTo>
                        <a:cubicBezTo>
                          <a:pt x="1203063" y="2315706"/>
                          <a:pt x="1099164" y="2255328"/>
                          <a:pt x="949895" y="2287201"/>
                        </a:cubicBezTo>
                        <a:cubicBezTo>
                          <a:pt x="800626" y="2319074"/>
                          <a:pt x="615970" y="2280238"/>
                          <a:pt x="493215" y="2287201"/>
                        </a:cubicBezTo>
                        <a:cubicBezTo>
                          <a:pt x="370460" y="2294164"/>
                          <a:pt x="180981" y="2265192"/>
                          <a:pt x="0" y="2287201"/>
                        </a:cubicBezTo>
                        <a:cubicBezTo>
                          <a:pt x="-15640" y="2151787"/>
                          <a:pt x="56294" y="1907929"/>
                          <a:pt x="0" y="1715401"/>
                        </a:cubicBezTo>
                        <a:cubicBezTo>
                          <a:pt x="-56294" y="1522873"/>
                          <a:pt x="17661" y="1426596"/>
                          <a:pt x="0" y="1189345"/>
                        </a:cubicBezTo>
                        <a:cubicBezTo>
                          <a:pt x="-17661" y="952094"/>
                          <a:pt x="64649" y="808241"/>
                          <a:pt x="0" y="617544"/>
                        </a:cubicBezTo>
                        <a:cubicBezTo>
                          <a:pt x="-64649" y="426847"/>
                          <a:pt x="51165" y="231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Wabbit Networks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93" name="Signature">
            <a:extLst>
              <a:ext uri="{FF2B5EF4-FFF2-40B4-BE49-F238E27FC236}">
                <a16:creationId xmlns:a16="http://schemas.microsoft.com/office/drawing/2014/main" id="{7628357F-9B74-49E9-8496-0DC51B07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1780498"/>
            <a:ext cx="122744" cy="122744"/>
          </a:xfrm>
          <a:prstGeom prst="rect">
            <a:avLst/>
          </a:prstGeom>
        </p:spPr>
      </p:pic>
      <p:pic>
        <p:nvPicPr>
          <p:cNvPr id="194" name="Signature">
            <a:extLst>
              <a:ext uri="{FF2B5EF4-FFF2-40B4-BE49-F238E27FC236}">
                <a16:creationId xmlns:a16="http://schemas.microsoft.com/office/drawing/2014/main" id="{2F3991A5-6B78-4425-9236-521634C4C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081698"/>
            <a:ext cx="122744" cy="122744"/>
          </a:xfrm>
          <a:prstGeom prst="rect">
            <a:avLst/>
          </a:prstGeom>
        </p:spPr>
      </p:pic>
      <p:pic>
        <p:nvPicPr>
          <p:cNvPr id="195" name="Signature">
            <a:extLst>
              <a:ext uri="{FF2B5EF4-FFF2-40B4-BE49-F238E27FC236}">
                <a16:creationId xmlns:a16="http://schemas.microsoft.com/office/drawing/2014/main" id="{29E21C65-355D-4D6C-9729-62A5DF4E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382898"/>
            <a:ext cx="122744" cy="122744"/>
          </a:xfrm>
          <a:prstGeom prst="rect">
            <a:avLst/>
          </a:prstGeom>
        </p:spPr>
      </p:pic>
      <p:pic>
        <p:nvPicPr>
          <p:cNvPr id="196" name="Key">
            <a:extLst>
              <a:ext uri="{FF2B5EF4-FFF2-40B4-BE49-F238E27FC236}">
                <a16:creationId xmlns:a16="http://schemas.microsoft.com/office/drawing/2014/main" id="{74A8803B-D189-46B2-A684-4936F920F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019" y="1058979"/>
            <a:ext cx="122745" cy="122745"/>
          </a:xfrm>
          <a:prstGeom prst="rect">
            <a:avLst/>
          </a:prstGeom>
        </p:spPr>
      </p:pic>
      <p:sp>
        <p:nvSpPr>
          <p:cNvPr id="197" name="Ssrc">
            <a:extLst>
              <a:ext uri="{FF2B5EF4-FFF2-40B4-BE49-F238E27FC236}">
                <a16:creationId xmlns:a16="http://schemas.microsoft.com/office/drawing/2014/main" id="{5E2C3085-F9AA-43F6-9068-61B185A2E4C8}"/>
              </a:ext>
            </a:extLst>
          </p:cNvPr>
          <p:cNvSpPr/>
          <p:nvPr/>
        </p:nvSpPr>
        <p:spPr>
          <a:xfrm>
            <a:off x="821538" y="262695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8" name="Signature">
            <a:extLst>
              <a:ext uri="{FF2B5EF4-FFF2-40B4-BE49-F238E27FC236}">
                <a16:creationId xmlns:a16="http://schemas.microsoft.com/office/drawing/2014/main" id="{B8DCF1BE-543C-4249-96F5-4CC4F2FB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2684099"/>
            <a:ext cx="122744" cy="122744"/>
          </a:xfrm>
          <a:prstGeom prst="rect">
            <a:avLst/>
          </a:prstGeom>
        </p:spPr>
      </p:pic>
      <p:grpSp>
        <p:nvGrpSpPr>
          <p:cNvPr id="204" name="Shared Registry">
            <a:extLst>
              <a:ext uri="{FF2B5EF4-FFF2-40B4-BE49-F238E27FC236}">
                <a16:creationId xmlns:a16="http://schemas.microsoft.com/office/drawing/2014/main" id="{DB5A1E4A-7610-4716-9517-FDAE02C996D9}"/>
              </a:ext>
            </a:extLst>
          </p:cNvPr>
          <p:cNvGrpSpPr/>
          <p:nvPr/>
        </p:nvGrpSpPr>
        <p:grpSpPr>
          <a:xfrm>
            <a:off x="9527236" y="1393484"/>
            <a:ext cx="745984" cy="649997"/>
            <a:chOff x="4738225" y="1972596"/>
            <a:chExt cx="745984" cy="649997"/>
          </a:xfrm>
        </p:grpSpPr>
        <p:pic>
          <p:nvPicPr>
            <p:cNvPr id="268" name="Distribution">
              <a:extLst>
                <a:ext uri="{FF2B5EF4-FFF2-40B4-BE49-F238E27FC236}">
                  <a16:creationId xmlns:a16="http://schemas.microsoft.com/office/drawing/2014/main" id="{229065F9-89D0-473C-B1AC-5CC585D1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269" name="TextBox 85">
              <a:extLst>
                <a:ext uri="{FF2B5EF4-FFF2-40B4-BE49-F238E27FC236}">
                  <a16:creationId xmlns:a16="http://schemas.microsoft.com/office/drawing/2014/main" id="{0B854C03-D40B-45C4-957C-41BB08CA9F3B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Private Registry</a:t>
              </a:r>
            </a:p>
          </p:txBody>
        </p:sp>
      </p:grpSp>
      <p:sp>
        <p:nvSpPr>
          <p:cNvPr id="205" name="TextBox 105">
            <a:extLst>
              <a:ext uri="{FF2B5EF4-FFF2-40B4-BE49-F238E27FC236}">
                <a16:creationId xmlns:a16="http://schemas.microsoft.com/office/drawing/2014/main" id="{64ED9806-92B7-42B4-9624-C7FC3EE14616}"/>
              </a:ext>
            </a:extLst>
          </p:cNvPr>
          <p:cNvSpPr txBox="1"/>
          <p:nvPr/>
        </p:nvSpPr>
        <p:spPr>
          <a:xfrm>
            <a:off x="8335730" y="1061138"/>
            <a:ext cx="127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ACME Rockets</a:t>
            </a:r>
          </a:p>
        </p:txBody>
      </p:sp>
      <p:sp>
        <p:nvSpPr>
          <p:cNvPr id="209" name="VNet">
            <a:extLst>
              <a:ext uri="{FF2B5EF4-FFF2-40B4-BE49-F238E27FC236}">
                <a16:creationId xmlns:a16="http://schemas.microsoft.com/office/drawing/2014/main" id="{5C0E6248-33BC-4665-8CB5-2A0581A1B8ED}"/>
              </a:ext>
            </a:extLst>
          </p:cNvPr>
          <p:cNvSpPr/>
          <p:nvPr/>
        </p:nvSpPr>
        <p:spPr>
          <a:xfrm>
            <a:off x="9553575" y="1080862"/>
            <a:ext cx="2482617" cy="1462524"/>
          </a:xfrm>
          <a:prstGeom prst="rect">
            <a:avLst/>
          </a:prstGeom>
          <a:noFill/>
          <a:ln w="15875" cmpd="sng">
            <a:prstDash val="sys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2FB3AD6-C089-4E33-B8F1-0F6BBA29A060}"/>
              </a:ext>
            </a:extLst>
          </p:cNvPr>
          <p:cNvGrpSpPr/>
          <p:nvPr/>
        </p:nvGrpSpPr>
        <p:grpSpPr>
          <a:xfrm>
            <a:off x="10359168" y="1671402"/>
            <a:ext cx="648024" cy="634756"/>
            <a:chOff x="6782244" y="3003640"/>
            <a:chExt cx="648024" cy="634756"/>
          </a:xfrm>
        </p:grpSpPr>
        <p:sp>
          <p:nvSpPr>
            <p:cNvPr id="396" name="label">
              <a:extLst>
                <a:ext uri="{FF2B5EF4-FFF2-40B4-BE49-F238E27FC236}">
                  <a16:creationId xmlns:a16="http://schemas.microsoft.com/office/drawing/2014/main" id="{706CCEF0-68CA-42DE-8D7C-13B83FAF9F26}"/>
                </a:ext>
              </a:extLst>
            </p:cNvPr>
            <p:cNvSpPr txBox="1"/>
            <p:nvPr/>
          </p:nvSpPr>
          <p:spPr>
            <a:xfrm>
              <a:off x="6782244" y="3361397"/>
              <a:ext cx="648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/>
                <a:t>Policy</a:t>
              </a:r>
              <a:br>
                <a:rPr lang="en-US" sz="600" dirty="0"/>
              </a:br>
              <a:r>
                <a:rPr lang="en-US" sz="600" dirty="0"/>
                <a:t>Management</a:t>
              </a:r>
            </a:p>
          </p:txBody>
        </p:sp>
        <p:grpSp>
          <p:nvGrpSpPr>
            <p:cNvPr id="397" name="Picture 6">
              <a:extLst>
                <a:ext uri="{FF2B5EF4-FFF2-40B4-BE49-F238E27FC236}">
                  <a16:creationId xmlns:a16="http://schemas.microsoft.com/office/drawing/2014/main" id="{9B15ADA9-D7DD-44CF-BF70-629BC69E6279}"/>
                </a:ext>
              </a:extLst>
            </p:cNvPr>
            <p:cNvGrpSpPr/>
            <p:nvPr/>
          </p:nvGrpSpPr>
          <p:grpSpPr>
            <a:xfrm>
              <a:off x="6954140" y="3003640"/>
              <a:ext cx="380737" cy="385628"/>
              <a:chOff x="6954140" y="3003640"/>
              <a:chExt cx="380737" cy="38562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941FD3A-1972-40D4-BB57-365CA87D4467}"/>
                  </a:ext>
                </a:extLst>
              </p:cNvPr>
              <p:cNvSpPr/>
              <p:nvPr/>
            </p:nvSpPr>
            <p:spPr>
              <a:xfrm>
                <a:off x="7045859" y="3162212"/>
                <a:ext cx="51362" cy="41171"/>
              </a:xfrm>
              <a:custGeom>
                <a:avLst/>
                <a:gdLst>
                  <a:gd name="connsiteX0" fmla="*/ 51363 w 51362"/>
                  <a:gd name="connsiteY0" fmla="*/ 7745 h 41171"/>
                  <a:gd name="connsiteX1" fmla="*/ 43210 w 51362"/>
                  <a:gd name="connsiteY1" fmla="*/ 0 h 41171"/>
                  <a:gd name="connsiteX2" fmla="*/ 17936 w 51362"/>
                  <a:gd name="connsiteY2" fmla="*/ 25274 h 41171"/>
                  <a:gd name="connsiteX3" fmla="*/ 8153 w 51362"/>
                  <a:gd name="connsiteY3" fmla="*/ 15490 h 41171"/>
                  <a:gd name="connsiteX4" fmla="*/ 0 w 51362"/>
                  <a:gd name="connsiteY4" fmla="*/ 23236 h 41171"/>
                  <a:gd name="connsiteX5" fmla="*/ 17936 w 51362"/>
                  <a:gd name="connsiteY5" fmla="*/ 41172 h 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62" h="41171">
                    <a:moveTo>
                      <a:pt x="51363" y="7745"/>
                    </a:moveTo>
                    <a:lnTo>
                      <a:pt x="43210" y="0"/>
                    </a:lnTo>
                    <a:lnTo>
                      <a:pt x="17936" y="25274"/>
                    </a:lnTo>
                    <a:lnTo>
                      <a:pt x="8153" y="15490"/>
                    </a:lnTo>
                    <a:lnTo>
                      <a:pt x="0" y="23236"/>
                    </a:lnTo>
                    <a:lnTo>
                      <a:pt x="17936" y="41172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DB43FE-9A24-4B5D-BA9A-77F89CA6724B}"/>
                  </a:ext>
                </a:extLst>
              </p:cNvPr>
              <p:cNvSpPr/>
              <p:nvPr/>
            </p:nvSpPr>
            <p:spPr>
              <a:xfrm>
                <a:off x="7232967" y="3287766"/>
                <a:ext cx="74190" cy="64815"/>
              </a:xfrm>
              <a:custGeom>
                <a:avLst/>
                <a:gdLst>
                  <a:gd name="connsiteX0" fmla="*/ 18752 w 74190"/>
                  <a:gd name="connsiteY0" fmla="*/ 0 h 64815"/>
                  <a:gd name="connsiteX1" fmla="*/ 0 w 74190"/>
                  <a:gd name="connsiteY1" fmla="*/ 0 h 64815"/>
                  <a:gd name="connsiteX2" fmla="*/ 0 w 74190"/>
                  <a:gd name="connsiteY2" fmla="*/ 10191 h 64815"/>
                  <a:gd name="connsiteX3" fmla="*/ 0 w 74190"/>
                  <a:gd name="connsiteY3" fmla="*/ 64815 h 64815"/>
                  <a:gd name="connsiteX4" fmla="*/ 74191 w 74190"/>
                  <a:gd name="connsiteY4" fmla="*/ 64815 h 64815"/>
                  <a:gd name="connsiteX5" fmla="*/ 74191 w 74190"/>
                  <a:gd name="connsiteY5" fmla="*/ 10191 h 64815"/>
                  <a:gd name="connsiteX6" fmla="*/ 18752 w 74190"/>
                  <a:gd name="connsiteY6" fmla="*/ 10191 h 6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90" h="64815">
                    <a:moveTo>
                      <a:pt x="18752" y="0"/>
                    </a:moveTo>
                    <a:lnTo>
                      <a:pt x="0" y="0"/>
                    </a:lnTo>
                    <a:lnTo>
                      <a:pt x="0" y="10191"/>
                    </a:lnTo>
                    <a:lnTo>
                      <a:pt x="0" y="64815"/>
                    </a:lnTo>
                    <a:lnTo>
                      <a:pt x="74191" y="64815"/>
                    </a:lnTo>
                    <a:lnTo>
                      <a:pt x="74191" y="10191"/>
                    </a:lnTo>
                    <a:lnTo>
                      <a:pt x="18752" y="10191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506754C-5007-4E55-9D6E-8839E4E9468E}"/>
                  </a:ext>
                </a:extLst>
              </p:cNvPr>
              <p:cNvSpPr/>
              <p:nvPr/>
            </p:nvSpPr>
            <p:spPr>
              <a:xfrm>
                <a:off x="7008356" y="3112276"/>
                <a:ext cx="126369" cy="145324"/>
              </a:xfrm>
              <a:custGeom>
                <a:avLst/>
                <a:gdLst>
                  <a:gd name="connsiteX0" fmla="*/ 30166 w 126369"/>
                  <a:gd name="connsiteY0" fmla="*/ 128611 h 145324"/>
                  <a:gd name="connsiteX1" fmla="*/ 56662 w 126369"/>
                  <a:gd name="connsiteY1" fmla="*/ 144101 h 145324"/>
                  <a:gd name="connsiteX2" fmla="*/ 63185 w 126369"/>
                  <a:gd name="connsiteY2" fmla="*/ 145324 h 145324"/>
                  <a:gd name="connsiteX3" fmla="*/ 69707 w 126369"/>
                  <a:gd name="connsiteY3" fmla="*/ 144101 h 145324"/>
                  <a:gd name="connsiteX4" fmla="*/ 96204 w 126369"/>
                  <a:gd name="connsiteY4" fmla="*/ 128611 h 145324"/>
                  <a:gd name="connsiteX5" fmla="*/ 115770 w 126369"/>
                  <a:gd name="connsiteY5" fmla="*/ 110675 h 145324"/>
                  <a:gd name="connsiteX6" fmla="*/ 126369 w 126369"/>
                  <a:gd name="connsiteY6" fmla="*/ 82548 h 145324"/>
                  <a:gd name="connsiteX7" fmla="*/ 126369 w 126369"/>
                  <a:gd name="connsiteY7" fmla="*/ 29962 h 145324"/>
                  <a:gd name="connsiteX8" fmla="*/ 114955 w 126369"/>
                  <a:gd name="connsiteY8" fmla="*/ 14879 h 145324"/>
                  <a:gd name="connsiteX9" fmla="*/ 67669 w 126369"/>
                  <a:gd name="connsiteY9" fmla="*/ 611 h 145324"/>
                  <a:gd name="connsiteX10" fmla="*/ 58700 w 126369"/>
                  <a:gd name="connsiteY10" fmla="*/ 611 h 145324"/>
                  <a:gd name="connsiteX11" fmla="*/ 11414 w 126369"/>
                  <a:gd name="connsiteY11" fmla="*/ 14879 h 145324"/>
                  <a:gd name="connsiteX12" fmla="*/ 0 w 126369"/>
                  <a:gd name="connsiteY12" fmla="*/ 29962 h 145324"/>
                  <a:gd name="connsiteX13" fmla="*/ 0 w 126369"/>
                  <a:gd name="connsiteY13" fmla="*/ 82140 h 145324"/>
                  <a:gd name="connsiteX14" fmla="*/ 10599 w 126369"/>
                  <a:gd name="connsiteY14" fmla="*/ 110267 h 145324"/>
                  <a:gd name="connsiteX15" fmla="*/ 30166 w 126369"/>
                  <a:gd name="connsiteY15" fmla="*/ 128611 h 145324"/>
                  <a:gd name="connsiteX16" fmla="*/ 24459 w 126369"/>
                  <a:gd name="connsiteY16" fmla="*/ 36484 h 145324"/>
                  <a:gd name="connsiteX17" fmla="*/ 63185 w 126369"/>
                  <a:gd name="connsiteY17" fmla="*/ 25070 h 145324"/>
                  <a:gd name="connsiteX18" fmla="*/ 101911 w 126369"/>
                  <a:gd name="connsiteY18" fmla="*/ 36484 h 145324"/>
                  <a:gd name="connsiteX19" fmla="*/ 101911 w 126369"/>
                  <a:gd name="connsiteY19" fmla="*/ 82140 h 145324"/>
                  <a:gd name="connsiteX20" fmla="*/ 96204 w 126369"/>
                  <a:gd name="connsiteY20" fmla="*/ 95184 h 145324"/>
                  <a:gd name="connsiteX21" fmla="*/ 81528 w 126369"/>
                  <a:gd name="connsiteY21" fmla="*/ 108637 h 145324"/>
                  <a:gd name="connsiteX22" fmla="*/ 62777 w 126369"/>
                  <a:gd name="connsiteY22" fmla="*/ 120051 h 145324"/>
                  <a:gd name="connsiteX23" fmla="*/ 44025 w 126369"/>
                  <a:gd name="connsiteY23" fmla="*/ 108637 h 145324"/>
                  <a:gd name="connsiteX24" fmla="*/ 29350 w 126369"/>
                  <a:gd name="connsiteY24" fmla="*/ 95184 h 145324"/>
                  <a:gd name="connsiteX25" fmla="*/ 23643 w 126369"/>
                  <a:gd name="connsiteY25" fmla="*/ 82140 h 145324"/>
                  <a:gd name="connsiteX26" fmla="*/ 23643 w 126369"/>
                  <a:gd name="connsiteY26" fmla="*/ 36484 h 14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369" h="145324">
                    <a:moveTo>
                      <a:pt x="30166" y="128611"/>
                    </a:moveTo>
                    <a:cubicBezTo>
                      <a:pt x="42802" y="137987"/>
                      <a:pt x="55439" y="143286"/>
                      <a:pt x="56662" y="144101"/>
                    </a:cubicBezTo>
                    <a:cubicBezTo>
                      <a:pt x="58700" y="144917"/>
                      <a:pt x="60739" y="145324"/>
                      <a:pt x="63185" y="145324"/>
                    </a:cubicBezTo>
                    <a:cubicBezTo>
                      <a:pt x="65630" y="145324"/>
                      <a:pt x="67669" y="144917"/>
                      <a:pt x="69707" y="144101"/>
                    </a:cubicBezTo>
                    <a:cubicBezTo>
                      <a:pt x="70930" y="143286"/>
                      <a:pt x="83567" y="137987"/>
                      <a:pt x="96204" y="128611"/>
                    </a:cubicBezTo>
                    <a:cubicBezTo>
                      <a:pt x="104356" y="122904"/>
                      <a:pt x="110879" y="116789"/>
                      <a:pt x="115770" y="110675"/>
                    </a:cubicBezTo>
                    <a:cubicBezTo>
                      <a:pt x="123108" y="101707"/>
                      <a:pt x="126369" y="91923"/>
                      <a:pt x="126369" y="82548"/>
                    </a:cubicBezTo>
                    <a:lnTo>
                      <a:pt x="126369" y="29962"/>
                    </a:lnTo>
                    <a:cubicBezTo>
                      <a:pt x="126369" y="23032"/>
                      <a:pt x="121885" y="16917"/>
                      <a:pt x="114955" y="14879"/>
                    </a:cubicBezTo>
                    <a:lnTo>
                      <a:pt x="67669" y="611"/>
                    </a:lnTo>
                    <a:cubicBezTo>
                      <a:pt x="64815" y="-204"/>
                      <a:pt x="61554" y="-204"/>
                      <a:pt x="58700" y="611"/>
                    </a:cubicBezTo>
                    <a:lnTo>
                      <a:pt x="11414" y="14879"/>
                    </a:lnTo>
                    <a:cubicBezTo>
                      <a:pt x="4892" y="16917"/>
                      <a:pt x="0" y="23032"/>
                      <a:pt x="0" y="29962"/>
                    </a:cubicBezTo>
                    <a:lnTo>
                      <a:pt x="0" y="82140"/>
                    </a:lnTo>
                    <a:cubicBezTo>
                      <a:pt x="0" y="91516"/>
                      <a:pt x="3669" y="101299"/>
                      <a:pt x="10599" y="110267"/>
                    </a:cubicBezTo>
                    <a:cubicBezTo>
                      <a:pt x="15898" y="116382"/>
                      <a:pt x="22420" y="122496"/>
                      <a:pt x="30166" y="128611"/>
                    </a:cubicBezTo>
                    <a:close/>
                    <a:moveTo>
                      <a:pt x="24459" y="36484"/>
                    </a:moveTo>
                    <a:lnTo>
                      <a:pt x="63185" y="25070"/>
                    </a:lnTo>
                    <a:lnTo>
                      <a:pt x="101911" y="36484"/>
                    </a:lnTo>
                    <a:lnTo>
                      <a:pt x="101911" y="82140"/>
                    </a:lnTo>
                    <a:cubicBezTo>
                      <a:pt x="101911" y="86216"/>
                      <a:pt x="99872" y="90700"/>
                      <a:pt x="96204" y="95184"/>
                    </a:cubicBezTo>
                    <a:cubicBezTo>
                      <a:pt x="92942" y="99668"/>
                      <a:pt x="88051" y="104153"/>
                      <a:pt x="81528" y="108637"/>
                    </a:cubicBezTo>
                    <a:cubicBezTo>
                      <a:pt x="74191" y="113936"/>
                      <a:pt x="67261" y="117605"/>
                      <a:pt x="62777" y="120051"/>
                    </a:cubicBezTo>
                    <a:cubicBezTo>
                      <a:pt x="58700" y="118012"/>
                      <a:pt x="51363" y="113936"/>
                      <a:pt x="44025" y="108637"/>
                    </a:cubicBezTo>
                    <a:cubicBezTo>
                      <a:pt x="37911" y="104153"/>
                      <a:pt x="33019" y="99668"/>
                      <a:pt x="29350" y="95184"/>
                    </a:cubicBezTo>
                    <a:cubicBezTo>
                      <a:pt x="25681" y="90293"/>
                      <a:pt x="23643" y="86216"/>
                      <a:pt x="23643" y="82140"/>
                    </a:cubicBezTo>
                    <a:lnTo>
                      <a:pt x="23643" y="36484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4E8FF234-38E8-4852-AD46-DA47C3BF3D14}"/>
                  </a:ext>
                </a:extLst>
              </p:cNvPr>
              <p:cNvSpPr/>
              <p:nvPr/>
            </p:nvSpPr>
            <p:spPr>
              <a:xfrm>
                <a:off x="6998165" y="3286135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5C71388-5585-49C0-8048-99E5A88EDE17}"/>
                  </a:ext>
                </a:extLst>
              </p:cNvPr>
              <p:cNvSpPr/>
              <p:nvPr/>
            </p:nvSpPr>
            <p:spPr>
              <a:xfrm>
                <a:off x="6998165" y="3333014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A814CAC-3C59-478D-ADDD-2D69715F2C61}"/>
                  </a:ext>
                </a:extLst>
              </p:cNvPr>
              <p:cNvSpPr/>
              <p:nvPr/>
            </p:nvSpPr>
            <p:spPr>
              <a:xfrm>
                <a:off x="7023439" y="3003640"/>
                <a:ext cx="234801" cy="247846"/>
              </a:xfrm>
              <a:custGeom>
                <a:avLst/>
                <a:gdLst>
                  <a:gd name="connsiteX0" fmla="*/ 0 w 234801"/>
                  <a:gd name="connsiteY0" fmla="*/ 40764 h 247846"/>
                  <a:gd name="connsiteX1" fmla="*/ 165503 w 234801"/>
                  <a:gd name="connsiteY1" fmla="*/ 40764 h 247846"/>
                  <a:gd name="connsiteX2" fmla="*/ 189961 w 234801"/>
                  <a:gd name="connsiteY2" fmla="*/ 40764 h 247846"/>
                  <a:gd name="connsiteX3" fmla="*/ 189961 w 234801"/>
                  <a:gd name="connsiteY3" fmla="*/ 65223 h 247846"/>
                  <a:gd name="connsiteX4" fmla="*/ 189961 w 234801"/>
                  <a:gd name="connsiteY4" fmla="*/ 247846 h 247846"/>
                  <a:gd name="connsiteX5" fmla="*/ 234802 w 234801"/>
                  <a:gd name="connsiteY5" fmla="*/ 228280 h 247846"/>
                  <a:gd name="connsiteX6" fmla="*/ 234802 w 234801"/>
                  <a:gd name="connsiteY6" fmla="*/ 0 h 247846"/>
                  <a:gd name="connsiteX7" fmla="*/ 0 w 234801"/>
                  <a:gd name="connsiteY7" fmla="*/ 0 h 247846"/>
                  <a:gd name="connsiteX8" fmla="*/ 0 w 234801"/>
                  <a:gd name="connsiteY8" fmla="*/ 40764 h 24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801" h="247846">
                    <a:moveTo>
                      <a:pt x="0" y="40764"/>
                    </a:moveTo>
                    <a:lnTo>
                      <a:pt x="165503" y="40764"/>
                    </a:lnTo>
                    <a:lnTo>
                      <a:pt x="189961" y="40764"/>
                    </a:lnTo>
                    <a:lnTo>
                      <a:pt x="189961" y="65223"/>
                    </a:lnTo>
                    <a:lnTo>
                      <a:pt x="189961" y="247846"/>
                    </a:lnTo>
                    <a:cubicBezTo>
                      <a:pt x="202598" y="237655"/>
                      <a:pt x="218089" y="230725"/>
                      <a:pt x="234802" y="228280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40764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450493-31AE-4898-BA00-E4811DD4E0D5}"/>
                  </a:ext>
                </a:extLst>
              </p:cNvPr>
              <p:cNvSpPr/>
              <p:nvPr/>
            </p:nvSpPr>
            <p:spPr>
              <a:xfrm>
                <a:off x="6954140" y="3068862"/>
                <a:ext cx="234801" cy="320406"/>
              </a:xfrm>
              <a:custGeom>
                <a:avLst/>
                <a:gdLst>
                  <a:gd name="connsiteX0" fmla="*/ 0 w 234801"/>
                  <a:gd name="connsiteY0" fmla="*/ 320407 h 320406"/>
                  <a:gd name="connsiteX1" fmla="*/ 234802 w 234801"/>
                  <a:gd name="connsiteY1" fmla="*/ 320407 h 320406"/>
                  <a:gd name="connsiteX2" fmla="*/ 234802 w 234801"/>
                  <a:gd name="connsiteY2" fmla="*/ 289018 h 320406"/>
                  <a:gd name="connsiteX3" fmla="*/ 226649 w 234801"/>
                  <a:gd name="connsiteY3" fmla="*/ 251923 h 320406"/>
                  <a:gd name="connsiteX4" fmla="*/ 234802 w 234801"/>
                  <a:gd name="connsiteY4" fmla="*/ 214827 h 320406"/>
                  <a:gd name="connsiteX5" fmla="*/ 234802 w 234801"/>
                  <a:gd name="connsiteY5" fmla="*/ 0 h 320406"/>
                  <a:gd name="connsiteX6" fmla="*/ 0 w 234801"/>
                  <a:gd name="connsiteY6" fmla="*/ 0 h 320406"/>
                  <a:gd name="connsiteX7" fmla="*/ 0 w 234801"/>
                  <a:gd name="connsiteY7" fmla="*/ 320407 h 320406"/>
                  <a:gd name="connsiteX8" fmla="*/ 54216 w 234801"/>
                  <a:gd name="connsiteY8" fmla="*/ 73376 h 320406"/>
                  <a:gd name="connsiteX9" fmla="*/ 65630 w 234801"/>
                  <a:gd name="connsiteY9" fmla="*/ 58293 h 320406"/>
                  <a:gd name="connsiteX10" fmla="*/ 112917 w 234801"/>
                  <a:gd name="connsiteY10" fmla="*/ 44025 h 320406"/>
                  <a:gd name="connsiteX11" fmla="*/ 121885 w 234801"/>
                  <a:gd name="connsiteY11" fmla="*/ 44025 h 320406"/>
                  <a:gd name="connsiteX12" fmla="*/ 169171 w 234801"/>
                  <a:gd name="connsiteY12" fmla="*/ 58293 h 320406"/>
                  <a:gd name="connsiteX13" fmla="*/ 180585 w 234801"/>
                  <a:gd name="connsiteY13" fmla="*/ 73376 h 320406"/>
                  <a:gd name="connsiteX14" fmla="*/ 180585 w 234801"/>
                  <a:gd name="connsiteY14" fmla="*/ 125554 h 320406"/>
                  <a:gd name="connsiteX15" fmla="*/ 169987 w 234801"/>
                  <a:gd name="connsiteY15" fmla="*/ 153681 h 320406"/>
                  <a:gd name="connsiteX16" fmla="*/ 150420 w 234801"/>
                  <a:gd name="connsiteY16" fmla="*/ 171617 h 320406"/>
                  <a:gd name="connsiteX17" fmla="*/ 123923 w 234801"/>
                  <a:gd name="connsiteY17" fmla="*/ 187108 h 320406"/>
                  <a:gd name="connsiteX18" fmla="*/ 117401 w 234801"/>
                  <a:gd name="connsiteY18" fmla="*/ 188331 h 320406"/>
                  <a:gd name="connsiteX19" fmla="*/ 110879 w 234801"/>
                  <a:gd name="connsiteY19" fmla="*/ 187108 h 320406"/>
                  <a:gd name="connsiteX20" fmla="*/ 84382 w 234801"/>
                  <a:gd name="connsiteY20" fmla="*/ 171617 h 320406"/>
                  <a:gd name="connsiteX21" fmla="*/ 64815 w 234801"/>
                  <a:gd name="connsiteY21" fmla="*/ 153681 h 320406"/>
                  <a:gd name="connsiteX22" fmla="*/ 54216 w 234801"/>
                  <a:gd name="connsiteY22" fmla="*/ 125554 h 320406"/>
                  <a:gd name="connsiteX23" fmla="*/ 54216 w 234801"/>
                  <a:gd name="connsiteY23" fmla="*/ 73376 h 320406"/>
                  <a:gd name="connsiteX24" fmla="*/ 44025 w 234801"/>
                  <a:gd name="connsiteY24" fmla="*/ 217273 h 320406"/>
                  <a:gd name="connsiteX25" fmla="*/ 190777 w 234801"/>
                  <a:gd name="connsiteY25" fmla="*/ 217273 h 320406"/>
                  <a:gd name="connsiteX26" fmla="*/ 190777 w 234801"/>
                  <a:gd name="connsiteY26" fmla="*/ 241732 h 320406"/>
                  <a:gd name="connsiteX27" fmla="*/ 44025 w 234801"/>
                  <a:gd name="connsiteY27" fmla="*/ 241732 h 320406"/>
                  <a:gd name="connsiteX28" fmla="*/ 44025 w 234801"/>
                  <a:gd name="connsiteY28" fmla="*/ 217273 h 320406"/>
                  <a:gd name="connsiteX29" fmla="*/ 44025 w 234801"/>
                  <a:gd name="connsiteY29" fmla="*/ 264152 h 320406"/>
                  <a:gd name="connsiteX30" fmla="*/ 190777 w 234801"/>
                  <a:gd name="connsiteY30" fmla="*/ 264152 h 320406"/>
                  <a:gd name="connsiteX31" fmla="*/ 190777 w 234801"/>
                  <a:gd name="connsiteY31" fmla="*/ 288611 h 320406"/>
                  <a:gd name="connsiteX32" fmla="*/ 44025 w 234801"/>
                  <a:gd name="connsiteY32" fmla="*/ 288611 h 320406"/>
                  <a:gd name="connsiteX33" fmla="*/ 44025 w 234801"/>
                  <a:gd name="connsiteY33" fmla="*/ 264152 h 32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4801" h="320406">
                    <a:moveTo>
                      <a:pt x="0" y="320407"/>
                    </a:moveTo>
                    <a:lnTo>
                      <a:pt x="234802" y="320407"/>
                    </a:lnTo>
                    <a:lnTo>
                      <a:pt x="234802" y="289018"/>
                    </a:lnTo>
                    <a:cubicBezTo>
                      <a:pt x="229503" y="277604"/>
                      <a:pt x="226649" y="264967"/>
                      <a:pt x="226649" y="251923"/>
                    </a:cubicBezTo>
                    <a:cubicBezTo>
                      <a:pt x="226649" y="238878"/>
                      <a:pt x="229503" y="225834"/>
                      <a:pt x="234802" y="214827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320407"/>
                    </a:lnTo>
                    <a:close/>
                    <a:moveTo>
                      <a:pt x="54216" y="73376"/>
                    </a:moveTo>
                    <a:cubicBezTo>
                      <a:pt x="54216" y="66446"/>
                      <a:pt x="58700" y="60331"/>
                      <a:pt x="65630" y="58293"/>
                    </a:cubicBezTo>
                    <a:lnTo>
                      <a:pt x="112917" y="44025"/>
                    </a:lnTo>
                    <a:cubicBezTo>
                      <a:pt x="115770" y="43210"/>
                      <a:pt x="119032" y="43210"/>
                      <a:pt x="121885" y="44025"/>
                    </a:cubicBezTo>
                    <a:lnTo>
                      <a:pt x="169171" y="58293"/>
                    </a:lnTo>
                    <a:cubicBezTo>
                      <a:pt x="175694" y="60331"/>
                      <a:pt x="180585" y="66446"/>
                      <a:pt x="180585" y="73376"/>
                    </a:cubicBezTo>
                    <a:lnTo>
                      <a:pt x="180585" y="125554"/>
                    </a:lnTo>
                    <a:cubicBezTo>
                      <a:pt x="180585" y="134930"/>
                      <a:pt x="176917" y="144713"/>
                      <a:pt x="169987" y="153681"/>
                    </a:cubicBezTo>
                    <a:cubicBezTo>
                      <a:pt x="165095" y="159796"/>
                      <a:pt x="158573" y="165910"/>
                      <a:pt x="150420" y="171617"/>
                    </a:cubicBezTo>
                    <a:cubicBezTo>
                      <a:pt x="137783" y="180993"/>
                      <a:pt x="125146" y="186292"/>
                      <a:pt x="123923" y="187108"/>
                    </a:cubicBezTo>
                    <a:cubicBezTo>
                      <a:pt x="121885" y="187923"/>
                      <a:pt x="119847" y="188331"/>
                      <a:pt x="117401" y="188331"/>
                    </a:cubicBezTo>
                    <a:cubicBezTo>
                      <a:pt x="114955" y="188331"/>
                      <a:pt x="112917" y="187923"/>
                      <a:pt x="110879" y="187108"/>
                    </a:cubicBezTo>
                    <a:cubicBezTo>
                      <a:pt x="109248" y="186292"/>
                      <a:pt x="97019" y="180585"/>
                      <a:pt x="84382" y="171617"/>
                    </a:cubicBezTo>
                    <a:cubicBezTo>
                      <a:pt x="76229" y="165910"/>
                      <a:pt x="69707" y="159796"/>
                      <a:pt x="64815" y="153681"/>
                    </a:cubicBezTo>
                    <a:cubicBezTo>
                      <a:pt x="57885" y="144713"/>
                      <a:pt x="54216" y="134930"/>
                      <a:pt x="54216" y="125554"/>
                    </a:cubicBezTo>
                    <a:lnTo>
                      <a:pt x="54216" y="73376"/>
                    </a:lnTo>
                    <a:close/>
                    <a:moveTo>
                      <a:pt x="44025" y="217273"/>
                    </a:moveTo>
                    <a:lnTo>
                      <a:pt x="190777" y="217273"/>
                    </a:lnTo>
                    <a:lnTo>
                      <a:pt x="190777" y="241732"/>
                    </a:lnTo>
                    <a:lnTo>
                      <a:pt x="44025" y="241732"/>
                    </a:lnTo>
                    <a:lnTo>
                      <a:pt x="44025" y="217273"/>
                    </a:lnTo>
                    <a:close/>
                    <a:moveTo>
                      <a:pt x="44025" y="264152"/>
                    </a:moveTo>
                    <a:lnTo>
                      <a:pt x="190777" y="264152"/>
                    </a:lnTo>
                    <a:lnTo>
                      <a:pt x="190777" y="288611"/>
                    </a:lnTo>
                    <a:lnTo>
                      <a:pt x="44025" y="288611"/>
                    </a:lnTo>
                    <a:lnTo>
                      <a:pt x="44025" y="264152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16789-F14D-48FD-A905-606D1DB4AAFC}"/>
                  </a:ext>
                </a:extLst>
              </p:cNvPr>
              <p:cNvSpPr/>
              <p:nvPr/>
            </p:nvSpPr>
            <p:spPr>
              <a:xfrm>
                <a:off x="7033222" y="3137346"/>
                <a:ext cx="77452" cy="94980"/>
              </a:xfrm>
              <a:custGeom>
                <a:avLst/>
                <a:gdLst>
                  <a:gd name="connsiteX0" fmla="*/ 19567 w 77452"/>
                  <a:gd name="connsiteY0" fmla="*/ 83567 h 94980"/>
                  <a:gd name="connsiteX1" fmla="*/ 38318 w 77452"/>
                  <a:gd name="connsiteY1" fmla="*/ 94981 h 94980"/>
                  <a:gd name="connsiteX2" fmla="*/ 57070 w 77452"/>
                  <a:gd name="connsiteY2" fmla="*/ 83567 h 94980"/>
                  <a:gd name="connsiteX3" fmla="*/ 71745 w 77452"/>
                  <a:gd name="connsiteY3" fmla="*/ 70114 h 94980"/>
                  <a:gd name="connsiteX4" fmla="*/ 77452 w 77452"/>
                  <a:gd name="connsiteY4" fmla="*/ 57070 h 94980"/>
                  <a:gd name="connsiteX5" fmla="*/ 77452 w 77452"/>
                  <a:gd name="connsiteY5" fmla="*/ 11414 h 94980"/>
                  <a:gd name="connsiteX6" fmla="*/ 38726 w 77452"/>
                  <a:gd name="connsiteY6" fmla="*/ 0 h 94980"/>
                  <a:gd name="connsiteX7" fmla="*/ 0 w 77452"/>
                  <a:gd name="connsiteY7" fmla="*/ 11414 h 94980"/>
                  <a:gd name="connsiteX8" fmla="*/ 0 w 77452"/>
                  <a:gd name="connsiteY8" fmla="*/ 57070 h 94980"/>
                  <a:gd name="connsiteX9" fmla="*/ 5707 w 77452"/>
                  <a:gd name="connsiteY9" fmla="*/ 70114 h 94980"/>
                  <a:gd name="connsiteX10" fmla="*/ 19567 w 77452"/>
                  <a:gd name="connsiteY10" fmla="*/ 83567 h 94980"/>
                  <a:gd name="connsiteX11" fmla="*/ 20790 w 77452"/>
                  <a:gd name="connsiteY11" fmla="*/ 40357 h 94980"/>
                  <a:gd name="connsiteX12" fmla="*/ 30573 w 77452"/>
                  <a:gd name="connsiteY12" fmla="*/ 50140 h 94980"/>
                  <a:gd name="connsiteX13" fmla="*/ 55847 w 77452"/>
                  <a:gd name="connsiteY13" fmla="*/ 24866 h 94980"/>
                  <a:gd name="connsiteX14" fmla="*/ 63592 w 77452"/>
                  <a:gd name="connsiteY14" fmla="*/ 32611 h 94980"/>
                  <a:gd name="connsiteX15" fmla="*/ 30573 w 77452"/>
                  <a:gd name="connsiteY15" fmla="*/ 66038 h 94980"/>
                  <a:gd name="connsiteX16" fmla="*/ 12637 w 77452"/>
                  <a:gd name="connsiteY16" fmla="*/ 48102 h 94980"/>
                  <a:gd name="connsiteX17" fmla="*/ 20790 w 77452"/>
                  <a:gd name="connsiteY17" fmla="*/ 40357 h 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452" h="94980">
                    <a:moveTo>
                      <a:pt x="19567" y="83567"/>
                    </a:moveTo>
                    <a:cubicBezTo>
                      <a:pt x="26904" y="88866"/>
                      <a:pt x="33834" y="92535"/>
                      <a:pt x="38318" y="94981"/>
                    </a:cubicBezTo>
                    <a:cubicBezTo>
                      <a:pt x="42395" y="92942"/>
                      <a:pt x="49732" y="88866"/>
                      <a:pt x="57070" y="83567"/>
                    </a:cubicBezTo>
                    <a:cubicBezTo>
                      <a:pt x="63185" y="79083"/>
                      <a:pt x="68076" y="74599"/>
                      <a:pt x="71745" y="70114"/>
                    </a:cubicBezTo>
                    <a:cubicBezTo>
                      <a:pt x="75414" y="65223"/>
                      <a:pt x="77452" y="61146"/>
                      <a:pt x="77452" y="57070"/>
                    </a:cubicBezTo>
                    <a:lnTo>
                      <a:pt x="77452" y="11414"/>
                    </a:lnTo>
                    <a:lnTo>
                      <a:pt x="38726" y="0"/>
                    </a:lnTo>
                    <a:lnTo>
                      <a:pt x="0" y="11414"/>
                    </a:lnTo>
                    <a:lnTo>
                      <a:pt x="0" y="57070"/>
                    </a:lnTo>
                    <a:cubicBezTo>
                      <a:pt x="0" y="61146"/>
                      <a:pt x="2038" y="65630"/>
                      <a:pt x="5707" y="70114"/>
                    </a:cubicBezTo>
                    <a:cubicBezTo>
                      <a:pt x="8560" y="74599"/>
                      <a:pt x="13452" y="79083"/>
                      <a:pt x="19567" y="83567"/>
                    </a:cubicBezTo>
                    <a:close/>
                    <a:moveTo>
                      <a:pt x="20790" y="40357"/>
                    </a:moveTo>
                    <a:lnTo>
                      <a:pt x="30573" y="50140"/>
                    </a:lnTo>
                    <a:lnTo>
                      <a:pt x="55847" y="24866"/>
                    </a:lnTo>
                    <a:lnTo>
                      <a:pt x="63592" y="32611"/>
                    </a:lnTo>
                    <a:lnTo>
                      <a:pt x="30573" y="66038"/>
                    </a:lnTo>
                    <a:lnTo>
                      <a:pt x="12637" y="48102"/>
                    </a:lnTo>
                    <a:lnTo>
                      <a:pt x="20790" y="40357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1936507-878E-4142-BA84-EFC5127E271E}"/>
                  </a:ext>
                </a:extLst>
              </p:cNvPr>
              <p:cNvSpPr/>
              <p:nvPr/>
            </p:nvSpPr>
            <p:spPr>
              <a:xfrm>
                <a:off x="7205247" y="3255562"/>
                <a:ext cx="129630" cy="129630"/>
              </a:xfrm>
              <a:custGeom>
                <a:avLst/>
                <a:gdLst>
                  <a:gd name="connsiteX0" fmla="*/ 64815 w 129630"/>
                  <a:gd name="connsiteY0" fmla="*/ 0 h 129630"/>
                  <a:gd name="connsiteX1" fmla="*/ 0 w 129630"/>
                  <a:gd name="connsiteY1" fmla="*/ 64815 h 129630"/>
                  <a:gd name="connsiteX2" fmla="*/ 64815 w 129630"/>
                  <a:gd name="connsiteY2" fmla="*/ 129630 h 129630"/>
                  <a:gd name="connsiteX3" fmla="*/ 129630 w 129630"/>
                  <a:gd name="connsiteY3" fmla="*/ 64815 h 129630"/>
                  <a:gd name="connsiteX4" fmla="*/ 64815 w 129630"/>
                  <a:gd name="connsiteY4" fmla="*/ 0 h 129630"/>
                  <a:gd name="connsiteX5" fmla="*/ 101911 w 129630"/>
                  <a:gd name="connsiteY5" fmla="*/ 97019 h 129630"/>
                  <a:gd name="connsiteX6" fmla="*/ 27720 w 129630"/>
                  <a:gd name="connsiteY6" fmla="*/ 97019 h 129630"/>
                  <a:gd name="connsiteX7" fmla="*/ 27720 w 129630"/>
                  <a:gd name="connsiteY7" fmla="*/ 42395 h 129630"/>
                  <a:gd name="connsiteX8" fmla="*/ 27720 w 129630"/>
                  <a:gd name="connsiteY8" fmla="*/ 32204 h 129630"/>
                  <a:gd name="connsiteX9" fmla="*/ 46471 w 129630"/>
                  <a:gd name="connsiteY9" fmla="*/ 32204 h 129630"/>
                  <a:gd name="connsiteX10" fmla="*/ 46471 w 129630"/>
                  <a:gd name="connsiteY10" fmla="*/ 42395 h 129630"/>
                  <a:gd name="connsiteX11" fmla="*/ 101911 w 129630"/>
                  <a:gd name="connsiteY11" fmla="*/ 42395 h 129630"/>
                  <a:gd name="connsiteX12" fmla="*/ 101911 w 129630"/>
                  <a:gd name="connsiteY12" fmla="*/ 97019 h 12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630" h="129630">
                    <a:moveTo>
                      <a:pt x="64815" y="0"/>
                    </a:moveTo>
                    <a:cubicBezTo>
                      <a:pt x="28943" y="0"/>
                      <a:pt x="0" y="29350"/>
                      <a:pt x="0" y="64815"/>
                    </a:cubicBezTo>
                    <a:cubicBezTo>
                      <a:pt x="0" y="100280"/>
                      <a:pt x="29350" y="129630"/>
                      <a:pt x="64815" y="129630"/>
                    </a:cubicBezTo>
                    <a:cubicBezTo>
                      <a:pt x="100280" y="129630"/>
                      <a:pt x="129630" y="100280"/>
                      <a:pt x="129630" y="64815"/>
                    </a:cubicBezTo>
                    <a:cubicBezTo>
                      <a:pt x="129630" y="29350"/>
                      <a:pt x="100688" y="0"/>
                      <a:pt x="64815" y="0"/>
                    </a:cubicBezTo>
                    <a:close/>
                    <a:moveTo>
                      <a:pt x="101911" y="97019"/>
                    </a:moveTo>
                    <a:lnTo>
                      <a:pt x="27720" y="97019"/>
                    </a:lnTo>
                    <a:lnTo>
                      <a:pt x="27720" y="42395"/>
                    </a:lnTo>
                    <a:lnTo>
                      <a:pt x="27720" y="32204"/>
                    </a:lnTo>
                    <a:lnTo>
                      <a:pt x="46471" y="32204"/>
                    </a:lnTo>
                    <a:lnTo>
                      <a:pt x="46471" y="42395"/>
                    </a:lnTo>
                    <a:lnTo>
                      <a:pt x="101911" y="42395"/>
                    </a:lnTo>
                    <a:lnTo>
                      <a:pt x="101911" y="97019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6CB26C5-A35C-4DC3-86FF-AE10C2EB5FF2}"/>
              </a:ext>
            </a:extLst>
          </p:cNvPr>
          <p:cNvGrpSpPr/>
          <p:nvPr/>
        </p:nvGrpSpPr>
        <p:grpSpPr>
          <a:xfrm>
            <a:off x="11132783" y="1355078"/>
            <a:ext cx="706574" cy="819878"/>
            <a:chOff x="7347395" y="2196903"/>
            <a:chExt cx="706574" cy="819878"/>
          </a:xfrm>
        </p:grpSpPr>
        <p:grpSp>
          <p:nvGrpSpPr>
            <p:cNvPr id="358" name="Container Host">
              <a:extLst>
                <a:ext uri="{FF2B5EF4-FFF2-40B4-BE49-F238E27FC236}">
                  <a16:creationId xmlns:a16="http://schemas.microsoft.com/office/drawing/2014/main" id="{1494FAA5-B1C5-48D2-920E-16C647DA89F2}"/>
                </a:ext>
              </a:extLst>
            </p:cNvPr>
            <p:cNvGrpSpPr/>
            <p:nvPr/>
          </p:nvGrpSpPr>
          <p:grpSpPr>
            <a:xfrm>
              <a:off x="7439819" y="2196903"/>
              <a:ext cx="521813" cy="521813"/>
              <a:chOff x="1882487" y="2277671"/>
              <a:chExt cx="521813" cy="521813"/>
            </a:xfrm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5D8F6CC-1B6F-4BE1-AE82-F9A8391CE21F}"/>
                  </a:ext>
                </a:extLst>
              </p:cNvPr>
              <p:cNvSpPr/>
              <p:nvPr/>
            </p:nvSpPr>
            <p:spPr>
              <a:xfrm>
                <a:off x="2043088" y="2438272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779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779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45EFDC-DAF2-4FA5-A9A9-7F221722E213}"/>
                  </a:ext>
                </a:extLst>
              </p:cNvPr>
              <p:cNvSpPr/>
              <p:nvPr/>
            </p:nvSpPr>
            <p:spPr>
              <a:xfrm>
                <a:off x="2095881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45013 h 51125"/>
                  <a:gd name="connsiteX1" fmla="*/ 12226 w 12225"/>
                  <a:gd name="connsiteY1" fmla="*/ 0 h 51125"/>
                  <a:gd name="connsiteX2" fmla="*/ 0 w 12225"/>
                  <a:gd name="connsiteY2" fmla="*/ 6113 h 51125"/>
                  <a:gd name="connsiteX3" fmla="*/ 0 w 12225"/>
                  <a:gd name="connsiteY3" fmla="*/ 45013 h 51125"/>
                  <a:gd name="connsiteX4" fmla="*/ 0 w 12225"/>
                  <a:gd name="connsiteY4" fmla="*/ 51125 h 51125"/>
                  <a:gd name="connsiteX5" fmla="*/ 9447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45013"/>
                    </a:moveTo>
                    <a:lnTo>
                      <a:pt x="12226" y="0"/>
                    </a:lnTo>
                    <a:lnTo>
                      <a:pt x="0" y="6113"/>
                    </a:lnTo>
                    <a:lnTo>
                      <a:pt x="0" y="45013"/>
                    </a:lnTo>
                    <a:lnTo>
                      <a:pt x="0" y="51125"/>
                    </a:lnTo>
                    <a:lnTo>
                      <a:pt x="9447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906C49F-D724-4E5B-97F9-B6F83619D708}"/>
                  </a:ext>
                </a:extLst>
              </p:cNvPr>
              <p:cNvSpPr/>
              <p:nvPr/>
            </p:nvSpPr>
            <p:spPr>
              <a:xfrm>
                <a:off x="2178126" y="258831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23B8643-1A67-4E56-A6E5-834F041B2788}"/>
                  </a:ext>
                </a:extLst>
              </p:cNvPr>
              <p:cNvSpPr/>
              <p:nvPr/>
            </p:nvSpPr>
            <p:spPr>
              <a:xfrm>
                <a:off x="2204800" y="260165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234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234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1F0306F-8A5E-4E39-B1EA-CC83FB7AB569}"/>
                  </a:ext>
                </a:extLst>
              </p:cNvPr>
              <p:cNvSpPr/>
              <p:nvPr/>
            </p:nvSpPr>
            <p:spPr>
              <a:xfrm>
                <a:off x="2069206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2790 h 51125"/>
                  <a:gd name="connsiteX1" fmla="*/ 12226 w 12225"/>
                  <a:gd name="connsiteY1" fmla="*/ 42234 h 51125"/>
                  <a:gd name="connsiteX2" fmla="*/ 12226 w 12225"/>
                  <a:gd name="connsiteY2" fmla="*/ 36677 h 51125"/>
                  <a:gd name="connsiteX3" fmla="*/ 12226 w 12225"/>
                  <a:gd name="connsiteY3" fmla="*/ 36121 h 51125"/>
                  <a:gd name="connsiteX4" fmla="*/ 12226 w 12225"/>
                  <a:gd name="connsiteY4" fmla="*/ 30008 h 51125"/>
                  <a:gd name="connsiteX5" fmla="*/ 12226 w 12225"/>
                  <a:gd name="connsiteY5" fmla="*/ 0 h 51125"/>
                  <a:gd name="connsiteX6" fmla="*/ 0 w 12225"/>
                  <a:gd name="connsiteY6" fmla="*/ 6113 h 51125"/>
                  <a:gd name="connsiteX7" fmla="*/ 0 w 12225"/>
                  <a:gd name="connsiteY7" fmla="*/ 28897 h 51125"/>
                  <a:gd name="connsiteX8" fmla="*/ 0 w 12225"/>
                  <a:gd name="connsiteY8" fmla="*/ 35010 h 51125"/>
                  <a:gd name="connsiteX9" fmla="*/ 0 w 12225"/>
                  <a:gd name="connsiteY9" fmla="*/ 35010 h 51125"/>
                  <a:gd name="connsiteX10" fmla="*/ 0 w 12225"/>
                  <a:gd name="connsiteY10" fmla="*/ 41123 h 51125"/>
                  <a:gd name="connsiteX11" fmla="*/ 0 w 12225"/>
                  <a:gd name="connsiteY11" fmla="*/ 41123 h 51125"/>
                  <a:gd name="connsiteX12" fmla="*/ 0 w 12225"/>
                  <a:gd name="connsiteY12" fmla="*/ 41123 h 51125"/>
                  <a:gd name="connsiteX13" fmla="*/ 0 w 12225"/>
                  <a:gd name="connsiteY13" fmla="*/ 51125 h 51125"/>
                  <a:gd name="connsiteX14" fmla="*/ 12226 w 12225"/>
                  <a:gd name="connsiteY14" fmla="*/ 450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2790"/>
                    </a:moveTo>
                    <a:lnTo>
                      <a:pt x="12226" y="42234"/>
                    </a:lnTo>
                    <a:lnTo>
                      <a:pt x="12226" y="36677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lnTo>
                      <a:pt x="0" y="28897"/>
                    </a:ln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2251D8D-9B0C-45F2-AD0F-B334E8E6F261}"/>
                  </a:ext>
                </a:extLst>
              </p:cNvPr>
              <p:cNvSpPr/>
              <p:nvPr/>
            </p:nvSpPr>
            <p:spPr>
              <a:xfrm>
                <a:off x="2230918" y="2614433"/>
                <a:ext cx="12225" cy="51125"/>
              </a:xfrm>
              <a:custGeom>
                <a:avLst/>
                <a:gdLst>
                  <a:gd name="connsiteX0" fmla="*/ 11114 w 12225"/>
                  <a:gd name="connsiteY0" fmla="*/ 50570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3896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0570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3896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3DFBF7-0BF8-4BAC-9121-2AA21924807C}"/>
                  </a:ext>
                </a:extLst>
              </p:cNvPr>
              <p:cNvSpPr/>
              <p:nvPr/>
            </p:nvSpPr>
            <p:spPr>
              <a:xfrm>
                <a:off x="2178126" y="2499400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049EA7A-60B9-48B1-BF58-89CAF5E1827C}"/>
                  </a:ext>
                </a:extLst>
              </p:cNvPr>
              <p:cNvSpPr/>
              <p:nvPr/>
            </p:nvSpPr>
            <p:spPr>
              <a:xfrm>
                <a:off x="2043088" y="2614433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3896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0570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3896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0570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AD0F08B-E6F6-4C58-95D4-1DEC0D1FD804}"/>
                  </a:ext>
                </a:extLst>
              </p:cNvPr>
              <p:cNvSpPr/>
              <p:nvPr/>
            </p:nvSpPr>
            <p:spPr>
              <a:xfrm>
                <a:off x="2069206" y="2601651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234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234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F02F9179-9BC6-418E-B0BF-A26BDE3176F0}"/>
                  </a:ext>
                </a:extLst>
              </p:cNvPr>
              <p:cNvSpPr/>
              <p:nvPr/>
            </p:nvSpPr>
            <p:spPr>
              <a:xfrm>
                <a:off x="2043088" y="2525519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B0A7445-9147-4F3B-BA99-E8798ED92C1D}"/>
                  </a:ext>
                </a:extLst>
              </p:cNvPr>
              <p:cNvSpPr/>
              <p:nvPr/>
            </p:nvSpPr>
            <p:spPr>
              <a:xfrm>
                <a:off x="2095881" y="2588314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EDB9E470-9792-4221-83B3-6E5E6A2B7157}"/>
                  </a:ext>
                </a:extLst>
              </p:cNvPr>
              <p:cNvSpPr/>
              <p:nvPr/>
            </p:nvSpPr>
            <p:spPr>
              <a:xfrm>
                <a:off x="2204800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677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677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D551124-F2B5-4356-995C-89000C134E6D}"/>
                  </a:ext>
                </a:extLst>
              </p:cNvPr>
              <p:cNvSpPr/>
              <p:nvPr/>
            </p:nvSpPr>
            <p:spPr>
              <a:xfrm>
                <a:off x="2178126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BD1F067-7120-47B5-A03A-EA22849574E8}"/>
                  </a:ext>
                </a:extLst>
              </p:cNvPr>
              <p:cNvSpPr/>
              <p:nvPr/>
            </p:nvSpPr>
            <p:spPr>
              <a:xfrm>
                <a:off x="2230918" y="2525519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D1EE89-3C6F-4054-A407-106CDFABD412}"/>
                  </a:ext>
                </a:extLst>
              </p:cNvPr>
              <p:cNvSpPr/>
              <p:nvPr/>
            </p:nvSpPr>
            <p:spPr>
              <a:xfrm>
                <a:off x="2230918" y="2438272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779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779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F32541F-EFD2-40A0-A173-8D4702140707}"/>
                  </a:ext>
                </a:extLst>
              </p:cNvPr>
              <p:cNvSpPr/>
              <p:nvPr/>
            </p:nvSpPr>
            <p:spPr>
              <a:xfrm>
                <a:off x="2095881" y="2499400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DAAAB7F-0E1B-484D-994B-EC5806395F58}"/>
                  </a:ext>
                </a:extLst>
              </p:cNvPr>
              <p:cNvSpPr/>
              <p:nvPr/>
            </p:nvSpPr>
            <p:spPr>
              <a:xfrm>
                <a:off x="2069206" y="2512737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790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790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FBA9CD5-0F0A-46A5-B5AC-B408BBF62FA6}"/>
                  </a:ext>
                </a:extLst>
              </p:cNvPr>
              <p:cNvSpPr/>
              <p:nvPr/>
            </p:nvSpPr>
            <p:spPr>
              <a:xfrm>
                <a:off x="2204800" y="2512737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0502947-35D6-4A82-9C24-89AED646E1C6}"/>
                  </a:ext>
                </a:extLst>
              </p:cNvPr>
              <p:cNvSpPr/>
              <p:nvPr/>
            </p:nvSpPr>
            <p:spPr>
              <a:xfrm>
                <a:off x="1882487" y="2277671"/>
                <a:ext cx="521813" cy="521813"/>
              </a:xfrm>
              <a:custGeom>
                <a:avLst/>
                <a:gdLst>
                  <a:gd name="connsiteX0" fmla="*/ 521257 w 521813"/>
                  <a:gd name="connsiteY0" fmla="*/ 487915 h 521813"/>
                  <a:gd name="connsiteX1" fmla="*/ 521257 w 521813"/>
                  <a:gd name="connsiteY1" fmla="*/ 33343 h 521813"/>
                  <a:gd name="connsiteX2" fmla="*/ 521257 w 521813"/>
                  <a:gd name="connsiteY2" fmla="*/ 0 h 521813"/>
                  <a:gd name="connsiteX3" fmla="*/ 487915 w 521813"/>
                  <a:gd name="connsiteY3" fmla="*/ 0 h 521813"/>
                  <a:gd name="connsiteX4" fmla="*/ 33343 w 521813"/>
                  <a:gd name="connsiteY4" fmla="*/ 0 h 521813"/>
                  <a:gd name="connsiteX5" fmla="*/ 0 w 521813"/>
                  <a:gd name="connsiteY5" fmla="*/ 0 h 521813"/>
                  <a:gd name="connsiteX6" fmla="*/ 0 w 521813"/>
                  <a:gd name="connsiteY6" fmla="*/ 33343 h 521813"/>
                  <a:gd name="connsiteX7" fmla="*/ 0 w 521813"/>
                  <a:gd name="connsiteY7" fmla="*/ 488471 h 521813"/>
                  <a:gd name="connsiteX8" fmla="*/ 0 w 521813"/>
                  <a:gd name="connsiteY8" fmla="*/ 521813 h 521813"/>
                  <a:gd name="connsiteX9" fmla="*/ 33343 w 521813"/>
                  <a:gd name="connsiteY9" fmla="*/ 521813 h 521813"/>
                  <a:gd name="connsiteX10" fmla="*/ 488471 w 521813"/>
                  <a:gd name="connsiteY10" fmla="*/ 521813 h 521813"/>
                  <a:gd name="connsiteX11" fmla="*/ 521813 w 521813"/>
                  <a:gd name="connsiteY11" fmla="*/ 521813 h 521813"/>
                  <a:gd name="connsiteX12" fmla="*/ 521813 w 521813"/>
                  <a:gd name="connsiteY12" fmla="*/ 487915 h 521813"/>
                  <a:gd name="connsiteX13" fmla="*/ 487915 w 521813"/>
                  <a:gd name="connsiteY13" fmla="*/ 487915 h 521813"/>
                  <a:gd name="connsiteX14" fmla="*/ 33343 w 521813"/>
                  <a:gd name="connsiteY14" fmla="*/ 487915 h 521813"/>
                  <a:gd name="connsiteX15" fmla="*/ 33343 w 521813"/>
                  <a:gd name="connsiteY15" fmla="*/ 33343 h 521813"/>
                  <a:gd name="connsiteX16" fmla="*/ 488471 w 521813"/>
                  <a:gd name="connsiteY16" fmla="*/ 33343 h 521813"/>
                  <a:gd name="connsiteX17" fmla="*/ 488471 w 521813"/>
                  <a:gd name="connsiteY17" fmla="*/ 487915 h 52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1813" h="521813">
                    <a:moveTo>
                      <a:pt x="521257" y="487915"/>
                    </a:moveTo>
                    <a:lnTo>
                      <a:pt x="521257" y="33343"/>
                    </a:lnTo>
                    <a:lnTo>
                      <a:pt x="521257" y="0"/>
                    </a:lnTo>
                    <a:lnTo>
                      <a:pt x="487915" y="0"/>
                    </a:lnTo>
                    <a:lnTo>
                      <a:pt x="33343" y="0"/>
                    </a:lnTo>
                    <a:lnTo>
                      <a:pt x="0" y="0"/>
                    </a:lnTo>
                    <a:lnTo>
                      <a:pt x="0" y="33343"/>
                    </a:lnTo>
                    <a:lnTo>
                      <a:pt x="0" y="488471"/>
                    </a:lnTo>
                    <a:lnTo>
                      <a:pt x="0" y="521813"/>
                    </a:lnTo>
                    <a:lnTo>
                      <a:pt x="33343" y="521813"/>
                    </a:lnTo>
                    <a:lnTo>
                      <a:pt x="488471" y="521813"/>
                    </a:lnTo>
                    <a:lnTo>
                      <a:pt x="521813" y="521813"/>
                    </a:lnTo>
                    <a:lnTo>
                      <a:pt x="521813" y="487915"/>
                    </a:lnTo>
                    <a:close/>
                    <a:moveTo>
                      <a:pt x="487915" y="487915"/>
                    </a:moveTo>
                    <a:lnTo>
                      <a:pt x="33343" y="487915"/>
                    </a:lnTo>
                    <a:lnTo>
                      <a:pt x="33343" y="33343"/>
                    </a:lnTo>
                    <a:lnTo>
                      <a:pt x="488471" y="33343"/>
                    </a:lnTo>
                    <a:lnTo>
                      <a:pt x="488471" y="487915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591229F-D6C1-4C15-BB7C-E3ECA1F6D39C}"/>
                  </a:ext>
                </a:extLst>
              </p:cNvPr>
              <p:cNvSpPr/>
              <p:nvPr/>
            </p:nvSpPr>
            <p:spPr>
              <a:xfrm>
                <a:off x="2177570" y="2376588"/>
                <a:ext cx="145596" cy="50569"/>
              </a:xfrm>
              <a:custGeom>
                <a:avLst/>
                <a:gdLst>
                  <a:gd name="connsiteX0" fmla="*/ 58350 w 145596"/>
                  <a:gd name="connsiteY0" fmla="*/ 35566 h 50569"/>
                  <a:gd name="connsiteX1" fmla="*/ 64463 w 145596"/>
                  <a:gd name="connsiteY1" fmla="*/ 38900 h 50569"/>
                  <a:gd name="connsiteX2" fmla="*/ 87802 w 145596"/>
                  <a:gd name="connsiteY2" fmla="*/ 50570 h 50569"/>
                  <a:gd name="connsiteX3" fmla="*/ 145596 w 145596"/>
                  <a:gd name="connsiteY3" fmla="*/ 43901 h 50569"/>
                  <a:gd name="connsiteX4" fmla="*/ 107808 w 145596"/>
                  <a:gd name="connsiteY4" fmla="*/ 25007 h 50569"/>
                  <a:gd name="connsiteX5" fmla="*/ 58905 w 145596"/>
                  <a:gd name="connsiteY5" fmla="*/ 556 h 50569"/>
                  <a:gd name="connsiteX6" fmla="*/ 57794 w 145596"/>
                  <a:gd name="connsiteY6" fmla="*/ 0 h 50569"/>
                  <a:gd name="connsiteX7" fmla="*/ 52793 w 145596"/>
                  <a:gd name="connsiteY7" fmla="*/ 556 h 50569"/>
                  <a:gd name="connsiteX8" fmla="*/ 0 w 145596"/>
                  <a:gd name="connsiteY8" fmla="*/ 6113 h 50569"/>
                  <a:gd name="connsiteX9" fmla="*/ 52237 w 145596"/>
                  <a:gd name="connsiteY9" fmla="*/ 32787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596" h="50569">
                    <a:moveTo>
                      <a:pt x="58350" y="35566"/>
                    </a:moveTo>
                    <a:lnTo>
                      <a:pt x="64463" y="38900"/>
                    </a:lnTo>
                    <a:lnTo>
                      <a:pt x="87802" y="50570"/>
                    </a:lnTo>
                    <a:lnTo>
                      <a:pt x="145596" y="43901"/>
                    </a:lnTo>
                    <a:lnTo>
                      <a:pt x="107808" y="25007"/>
                    </a:lnTo>
                    <a:lnTo>
                      <a:pt x="58905" y="556"/>
                    </a:lnTo>
                    <a:lnTo>
                      <a:pt x="57794" y="0"/>
                    </a:lnTo>
                    <a:lnTo>
                      <a:pt x="52793" y="556"/>
                    </a:lnTo>
                    <a:lnTo>
                      <a:pt x="0" y="6113"/>
                    </a:lnTo>
                    <a:lnTo>
                      <a:pt x="52237" y="327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B193135-C209-4B38-AD5E-A579FAB0F17C}"/>
                  </a:ext>
                </a:extLst>
              </p:cNvPr>
              <p:cNvSpPr/>
              <p:nvPr/>
            </p:nvSpPr>
            <p:spPr>
              <a:xfrm>
                <a:off x="2160899" y="256497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3 h 122256"/>
                  <a:gd name="connsiteX24" fmla="*/ 70020 w 97249"/>
                  <a:gd name="connsiteY24" fmla="*/ 76133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3 h 122256"/>
                  <a:gd name="connsiteX42" fmla="*/ 43901 w 97249"/>
                  <a:gd name="connsiteY42" fmla="*/ 78911 h 122256"/>
                  <a:gd name="connsiteX43" fmla="*/ 43901 w 97249"/>
                  <a:gd name="connsiteY43" fmla="*/ 78911 h 122256"/>
                  <a:gd name="connsiteX44" fmla="*/ 43901 w 97249"/>
                  <a:gd name="connsiteY44" fmla="*/ 72798 h 122256"/>
                  <a:gd name="connsiteX45" fmla="*/ 43901 w 97249"/>
                  <a:gd name="connsiteY45" fmla="*/ 72798 h 122256"/>
                  <a:gd name="connsiteX46" fmla="*/ 43901 w 97249"/>
                  <a:gd name="connsiteY46" fmla="*/ 66685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8911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3"/>
                    </a:moveTo>
                    <a:lnTo>
                      <a:pt x="70020" y="76133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3"/>
                    </a:lnTo>
                    <a:close/>
                    <a:moveTo>
                      <a:pt x="43901" y="78911"/>
                    </a:moveTo>
                    <a:lnTo>
                      <a:pt x="43901" y="78911"/>
                    </a:lnTo>
                    <a:lnTo>
                      <a:pt x="43901" y="72798"/>
                    </a:lnTo>
                    <a:lnTo>
                      <a:pt x="43901" y="72798"/>
                    </a:lnTo>
                    <a:lnTo>
                      <a:pt x="43901" y="66685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8911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451603E-C4B7-4099-A504-0423AF068175}"/>
                  </a:ext>
                </a:extLst>
              </p:cNvPr>
              <p:cNvSpPr/>
              <p:nvPr/>
            </p:nvSpPr>
            <p:spPr>
              <a:xfrm>
                <a:off x="2268707" y="260720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702CC0F-E417-4A3C-997B-C58877E6DEDE}"/>
                  </a:ext>
                </a:extLst>
              </p:cNvPr>
              <p:cNvSpPr/>
              <p:nvPr/>
            </p:nvSpPr>
            <p:spPr>
              <a:xfrm>
                <a:off x="2160899" y="2476060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7233 h 122256"/>
                  <a:gd name="connsiteX48" fmla="*/ 56127 w 97249"/>
                  <a:gd name="connsiteY48" fmla="*/ 43346 h 122256"/>
                  <a:gd name="connsiteX49" fmla="*/ 56127 w 97249"/>
                  <a:gd name="connsiteY49" fmla="*/ 66130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7233"/>
                    </a:lnTo>
                    <a:lnTo>
                      <a:pt x="56127" y="43346"/>
                    </a:lnTo>
                    <a:lnTo>
                      <a:pt x="56127" y="66130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AA1AB847-375C-4B4C-8182-244D41875BA2}"/>
                  </a:ext>
                </a:extLst>
              </p:cNvPr>
              <p:cNvSpPr/>
              <p:nvPr/>
            </p:nvSpPr>
            <p:spPr>
              <a:xfrm>
                <a:off x="2268707" y="2518294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50D1B70-D615-4191-B573-BF92967C6A8A}"/>
                  </a:ext>
                </a:extLst>
              </p:cNvPr>
              <p:cNvSpPr/>
              <p:nvPr/>
            </p:nvSpPr>
            <p:spPr>
              <a:xfrm>
                <a:off x="2160899" y="238881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4460 h 122256"/>
                  <a:gd name="connsiteX30" fmla="*/ 82245 w 97249"/>
                  <a:gd name="connsiteY30" fmla="*/ 55015 h 122256"/>
                  <a:gd name="connsiteX31" fmla="*/ 82245 w 97249"/>
                  <a:gd name="connsiteY31" fmla="*/ 66130 h 122256"/>
                  <a:gd name="connsiteX32" fmla="*/ 82245 w 97249"/>
                  <a:gd name="connsiteY32" fmla="*/ 71687 h 122256"/>
                  <a:gd name="connsiteX33" fmla="*/ 82245 w 97249"/>
                  <a:gd name="connsiteY33" fmla="*/ 72798 h 122256"/>
                  <a:gd name="connsiteX34" fmla="*/ 82245 w 97249"/>
                  <a:gd name="connsiteY34" fmla="*/ 78355 h 122256"/>
                  <a:gd name="connsiteX35" fmla="*/ 82245 w 97249"/>
                  <a:gd name="connsiteY35" fmla="*/ 78355 h 122256"/>
                  <a:gd name="connsiteX36" fmla="*/ 82245 w 97249"/>
                  <a:gd name="connsiteY36" fmla="*/ 79467 h 122256"/>
                  <a:gd name="connsiteX37" fmla="*/ 82245 w 97249"/>
                  <a:gd name="connsiteY37" fmla="*/ 99472 h 122256"/>
                  <a:gd name="connsiteX38" fmla="*/ 81690 w 97249"/>
                  <a:gd name="connsiteY38" fmla="*/ 98917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4460"/>
                    </a:lnTo>
                    <a:lnTo>
                      <a:pt x="82245" y="55015"/>
                    </a:lnTo>
                    <a:lnTo>
                      <a:pt x="82245" y="66130"/>
                    </a:lnTo>
                    <a:lnTo>
                      <a:pt x="82245" y="71687"/>
                    </a:lnTo>
                    <a:lnTo>
                      <a:pt x="82245" y="72798"/>
                    </a:lnTo>
                    <a:lnTo>
                      <a:pt x="82245" y="78355"/>
                    </a:lnTo>
                    <a:lnTo>
                      <a:pt x="82245" y="78355"/>
                    </a:lnTo>
                    <a:lnTo>
                      <a:pt x="82245" y="79467"/>
                    </a:lnTo>
                    <a:lnTo>
                      <a:pt x="82245" y="99472"/>
                    </a:lnTo>
                    <a:lnTo>
                      <a:pt x="81690" y="98917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BD66631-0C66-4752-B28F-7DE3F1B26A1E}"/>
                  </a:ext>
                </a:extLst>
              </p:cNvPr>
              <p:cNvSpPr/>
              <p:nvPr/>
            </p:nvSpPr>
            <p:spPr>
              <a:xfrm>
                <a:off x="2268707" y="243104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5013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5013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CCA63B1-E673-49C0-9CD4-CDB37DFA28FC}"/>
                  </a:ext>
                </a:extLst>
              </p:cNvPr>
              <p:cNvSpPr/>
              <p:nvPr/>
            </p:nvSpPr>
            <p:spPr>
              <a:xfrm>
                <a:off x="1962510" y="2376588"/>
                <a:ext cx="146152" cy="50569"/>
              </a:xfrm>
              <a:custGeom>
                <a:avLst/>
                <a:gdLst>
                  <a:gd name="connsiteX0" fmla="*/ 81690 w 146152"/>
                  <a:gd name="connsiteY0" fmla="*/ 38900 h 50569"/>
                  <a:gd name="connsiteX1" fmla="*/ 87802 w 146152"/>
                  <a:gd name="connsiteY1" fmla="*/ 35566 h 50569"/>
                  <a:gd name="connsiteX2" fmla="*/ 93915 w 146152"/>
                  <a:gd name="connsiteY2" fmla="*/ 32787 h 50569"/>
                  <a:gd name="connsiteX3" fmla="*/ 146152 w 146152"/>
                  <a:gd name="connsiteY3" fmla="*/ 6113 h 50569"/>
                  <a:gd name="connsiteX4" fmla="*/ 93360 w 146152"/>
                  <a:gd name="connsiteY4" fmla="*/ 556 h 50569"/>
                  <a:gd name="connsiteX5" fmla="*/ 88358 w 146152"/>
                  <a:gd name="connsiteY5" fmla="*/ 0 h 50569"/>
                  <a:gd name="connsiteX6" fmla="*/ 87247 w 146152"/>
                  <a:gd name="connsiteY6" fmla="*/ 556 h 50569"/>
                  <a:gd name="connsiteX7" fmla="*/ 38344 w 146152"/>
                  <a:gd name="connsiteY7" fmla="*/ 25007 h 50569"/>
                  <a:gd name="connsiteX8" fmla="*/ 0 w 146152"/>
                  <a:gd name="connsiteY8" fmla="*/ 43901 h 50569"/>
                  <a:gd name="connsiteX9" fmla="*/ 58350 w 146152"/>
                  <a:gd name="connsiteY9" fmla="*/ 50570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52" h="50569">
                    <a:moveTo>
                      <a:pt x="81690" y="38900"/>
                    </a:moveTo>
                    <a:lnTo>
                      <a:pt x="87802" y="35566"/>
                    </a:lnTo>
                    <a:lnTo>
                      <a:pt x="93915" y="32787"/>
                    </a:lnTo>
                    <a:lnTo>
                      <a:pt x="146152" y="6113"/>
                    </a:lnTo>
                    <a:lnTo>
                      <a:pt x="93360" y="556"/>
                    </a:lnTo>
                    <a:lnTo>
                      <a:pt x="88358" y="0"/>
                    </a:lnTo>
                    <a:lnTo>
                      <a:pt x="87247" y="556"/>
                    </a:lnTo>
                    <a:lnTo>
                      <a:pt x="38344" y="25007"/>
                    </a:lnTo>
                    <a:lnTo>
                      <a:pt x="0" y="43901"/>
                    </a:lnTo>
                    <a:lnTo>
                      <a:pt x="58350" y="5057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599B94C-5363-4459-830A-4702943B93BE}"/>
                  </a:ext>
                </a:extLst>
              </p:cNvPr>
              <p:cNvSpPr/>
              <p:nvPr/>
            </p:nvSpPr>
            <p:spPr>
              <a:xfrm>
                <a:off x="2028084" y="2564974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3 h 122256"/>
                  <a:gd name="connsiteX26" fmla="*/ 27230 w 97249"/>
                  <a:gd name="connsiteY26" fmla="*/ 76133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3"/>
                    </a:lnTo>
                    <a:lnTo>
                      <a:pt x="27230" y="76133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7DFFBAC-D8FD-4029-A149-8A57037EF36E}"/>
                  </a:ext>
                </a:extLst>
              </p:cNvPr>
              <p:cNvSpPr/>
              <p:nvPr/>
            </p:nvSpPr>
            <p:spPr>
              <a:xfrm>
                <a:off x="1947506" y="260720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D92B917-1BE3-4BBC-B300-51AD8CE7ED1B}"/>
                  </a:ext>
                </a:extLst>
              </p:cNvPr>
              <p:cNvSpPr/>
              <p:nvPr/>
            </p:nvSpPr>
            <p:spPr>
              <a:xfrm>
                <a:off x="2028084" y="2476060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68CC71DB-A728-43CD-8FF7-68CC33D1F5C4}"/>
                  </a:ext>
                </a:extLst>
              </p:cNvPr>
              <p:cNvSpPr/>
              <p:nvPr/>
            </p:nvSpPr>
            <p:spPr>
              <a:xfrm>
                <a:off x="1947506" y="2518294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4E874CA-ABE8-4F1A-B91B-16ED82E12CF1}"/>
                  </a:ext>
                </a:extLst>
              </p:cNvPr>
              <p:cNvSpPr/>
              <p:nvPr/>
            </p:nvSpPr>
            <p:spPr>
              <a:xfrm>
                <a:off x="2028084" y="2388814"/>
                <a:ext cx="97249" cy="122256"/>
              </a:xfrm>
              <a:custGeom>
                <a:avLst/>
                <a:gdLst>
                  <a:gd name="connsiteX0" fmla="*/ 22228 w 97249"/>
                  <a:gd name="connsiteY0" fmla="*/ 36677 h 122256"/>
                  <a:gd name="connsiteX1" fmla="*/ 16116 w 97249"/>
                  <a:gd name="connsiteY1" fmla="*/ 39456 h 122256"/>
                  <a:gd name="connsiteX2" fmla="*/ 0 w 97249"/>
                  <a:gd name="connsiteY2" fmla="*/ 47791 h 122256"/>
                  <a:gd name="connsiteX3" fmla="*/ 556 w 97249"/>
                  <a:gd name="connsiteY3" fmla="*/ 73910 h 122256"/>
                  <a:gd name="connsiteX4" fmla="*/ 556 w 97249"/>
                  <a:gd name="connsiteY4" fmla="*/ 79467 h 122256"/>
                  <a:gd name="connsiteX5" fmla="*/ 556 w 97249"/>
                  <a:gd name="connsiteY5" fmla="*/ 80578 h 122256"/>
                  <a:gd name="connsiteX6" fmla="*/ 556 w 97249"/>
                  <a:gd name="connsiteY6" fmla="*/ 86135 h 122256"/>
                  <a:gd name="connsiteX7" fmla="*/ 556 w 97249"/>
                  <a:gd name="connsiteY7" fmla="*/ 86135 h 122256"/>
                  <a:gd name="connsiteX8" fmla="*/ 556 w 97249"/>
                  <a:gd name="connsiteY8" fmla="*/ 87247 h 122256"/>
                  <a:gd name="connsiteX9" fmla="*/ 1111 w 97249"/>
                  <a:gd name="connsiteY9" fmla="*/ 121145 h 122256"/>
                  <a:gd name="connsiteX10" fmla="*/ 1111 w 97249"/>
                  <a:gd name="connsiteY10" fmla="*/ 122257 h 122256"/>
                  <a:gd name="connsiteX11" fmla="*/ 1111 w 97249"/>
                  <a:gd name="connsiteY11" fmla="*/ 122257 h 122256"/>
                  <a:gd name="connsiteX12" fmla="*/ 16116 w 97249"/>
                  <a:gd name="connsiteY12" fmla="*/ 115032 h 122256"/>
                  <a:gd name="connsiteX13" fmla="*/ 22228 w 97249"/>
                  <a:gd name="connsiteY13" fmla="*/ 112254 h 122256"/>
                  <a:gd name="connsiteX14" fmla="*/ 28341 w 97249"/>
                  <a:gd name="connsiteY14" fmla="*/ 109475 h 122256"/>
                  <a:gd name="connsiteX15" fmla="*/ 82245 w 97249"/>
                  <a:gd name="connsiteY15" fmla="*/ 82245 h 122256"/>
                  <a:gd name="connsiteX16" fmla="*/ 92248 w 97249"/>
                  <a:gd name="connsiteY16" fmla="*/ 77244 h 122256"/>
                  <a:gd name="connsiteX17" fmla="*/ 92248 w 97249"/>
                  <a:gd name="connsiteY17" fmla="*/ 77244 h 122256"/>
                  <a:gd name="connsiteX18" fmla="*/ 97250 w 97249"/>
                  <a:gd name="connsiteY18" fmla="*/ 75021 h 122256"/>
                  <a:gd name="connsiteX19" fmla="*/ 96138 w 97249"/>
                  <a:gd name="connsiteY19" fmla="*/ 0 h 122256"/>
                  <a:gd name="connsiteX20" fmla="*/ 96138 w 97249"/>
                  <a:gd name="connsiteY20" fmla="*/ 0 h 122256"/>
                  <a:gd name="connsiteX21" fmla="*/ 28341 w 97249"/>
                  <a:gd name="connsiteY21" fmla="*/ 33898 h 122256"/>
                  <a:gd name="connsiteX22" fmla="*/ 22228 w 97249"/>
                  <a:gd name="connsiteY22" fmla="*/ 36677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67797 w 97249"/>
                  <a:gd name="connsiteY42" fmla="*/ 68353 h 122256"/>
                  <a:gd name="connsiteX43" fmla="*/ 67797 w 97249"/>
                  <a:gd name="connsiteY43" fmla="*/ 28897 h 122256"/>
                  <a:gd name="connsiteX44" fmla="*/ 80022 w 97249"/>
                  <a:gd name="connsiteY44" fmla="*/ 22784 h 122256"/>
                  <a:gd name="connsiteX45" fmla="*/ 80022 w 97249"/>
                  <a:gd name="connsiteY45" fmla="*/ 67797 h 122256"/>
                  <a:gd name="connsiteX46" fmla="*/ 77244 w 97249"/>
                  <a:gd name="connsiteY46" fmla="*/ 68908 h 122256"/>
                  <a:gd name="connsiteX47" fmla="*/ 67797 w 97249"/>
                  <a:gd name="connsiteY47" fmla="*/ 73910 h 122256"/>
                  <a:gd name="connsiteX48" fmla="*/ 67797 w 97249"/>
                  <a:gd name="connsiteY48" fmla="*/ 68353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53348 w 97249"/>
                  <a:gd name="connsiteY58" fmla="*/ 72798 h 122256"/>
                  <a:gd name="connsiteX59" fmla="*/ 53348 w 97249"/>
                  <a:gd name="connsiteY59" fmla="*/ 72798 h 122256"/>
                  <a:gd name="connsiteX60" fmla="*/ 53348 w 97249"/>
                  <a:gd name="connsiteY60" fmla="*/ 78911 h 122256"/>
                  <a:gd name="connsiteX61" fmla="*/ 53348 w 97249"/>
                  <a:gd name="connsiteY61" fmla="*/ 78911 h 122256"/>
                  <a:gd name="connsiteX62" fmla="*/ 53348 w 97249"/>
                  <a:gd name="connsiteY62" fmla="*/ 81134 h 122256"/>
                  <a:gd name="connsiteX63" fmla="*/ 41123 w 97249"/>
                  <a:gd name="connsiteY63" fmla="*/ 87802 h 122256"/>
                  <a:gd name="connsiteX64" fmla="*/ 41123 w 97249"/>
                  <a:gd name="connsiteY64" fmla="*/ 7780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22228" y="36677"/>
                    </a:move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lnTo>
                      <a:pt x="28341" y="33898"/>
                    </a:lnTo>
                    <a:lnTo>
                      <a:pt x="22228" y="36677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67797" y="68353"/>
                    </a:moveTo>
                    <a:lnTo>
                      <a:pt x="67797" y="28897"/>
                    </a:lnTo>
                    <a:lnTo>
                      <a:pt x="80022" y="22784"/>
                    </a:lnTo>
                    <a:lnTo>
                      <a:pt x="80022" y="67797"/>
                    </a:lnTo>
                    <a:lnTo>
                      <a:pt x="77244" y="68908"/>
                    </a:lnTo>
                    <a:lnTo>
                      <a:pt x="67797" y="73910"/>
                    </a:lnTo>
                    <a:lnTo>
                      <a:pt x="67797" y="68353"/>
                    </a:lnTo>
                    <a:close/>
                    <a:moveTo>
                      <a:pt x="41123" y="77800"/>
                    </a:move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DF56565-F84D-4E4D-B07C-BC06F1E79A51}"/>
                  </a:ext>
                </a:extLst>
              </p:cNvPr>
              <p:cNvSpPr/>
              <p:nvPr/>
            </p:nvSpPr>
            <p:spPr>
              <a:xfrm>
                <a:off x="1947506" y="243104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5013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5013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0" name="TextBox 45">
              <a:extLst>
                <a:ext uri="{FF2B5EF4-FFF2-40B4-BE49-F238E27FC236}">
                  <a16:creationId xmlns:a16="http://schemas.microsoft.com/office/drawing/2014/main" id="{239EC4C2-49F4-40D5-89DF-681B7BB45364}"/>
                </a:ext>
              </a:extLst>
            </p:cNvPr>
            <p:cNvSpPr txBox="1"/>
            <p:nvPr/>
          </p:nvSpPr>
          <p:spPr>
            <a:xfrm>
              <a:off x="7347395" y="2678227"/>
              <a:ext cx="706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Container</a:t>
              </a:r>
              <a:b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</a:b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Host</a:t>
              </a:r>
            </a:p>
          </p:txBody>
        </p:sp>
      </p:grpSp>
      <p:sp>
        <p:nvSpPr>
          <p:cNvPr id="411" name="Rectangle 410">
            <a:extLst>
              <a:ext uri="{FF2B5EF4-FFF2-40B4-BE49-F238E27FC236}">
                <a16:creationId xmlns:a16="http://schemas.microsoft.com/office/drawing/2014/main" id="{81105605-9473-49FA-B6A7-D63440661E06}"/>
              </a:ext>
            </a:extLst>
          </p:cNvPr>
          <p:cNvSpPr/>
          <p:nvPr/>
        </p:nvSpPr>
        <p:spPr>
          <a:xfrm>
            <a:off x="820658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412" name="Signature">
            <a:extLst>
              <a:ext uri="{FF2B5EF4-FFF2-40B4-BE49-F238E27FC236}">
                <a16:creationId xmlns:a16="http://schemas.microsoft.com/office/drawing/2014/main" id="{49F48DD0-97AE-4F14-B479-4F56EDD6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5292" y="1780564"/>
            <a:ext cx="122744" cy="122744"/>
          </a:xfrm>
          <a:prstGeom prst="rect">
            <a:avLst/>
          </a:prstGeom>
        </p:spPr>
      </p:pic>
      <p:grpSp>
        <p:nvGrpSpPr>
          <p:cNvPr id="64" name="Vnet">
            <a:extLst>
              <a:ext uri="{FF2B5EF4-FFF2-40B4-BE49-F238E27FC236}">
                <a16:creationId xmlns:a16="http://schemas.microsoft.com/office/drawing/2014/main" id="{3AF0D777-ED69-4B47-9AB2-E713A1D18877}"/>
              </a:ext>
            </a:extLst>
          </p:cNvPr>
          <p:cNvGrpSpPr/>
          <p:nvPr/>
        </p:nvGrpSpPr>
        <p:grpSpPr>
          <a:xfrm>
            <a:off x="9601201" y="1084950"/>
            <a:ext cx="2384704" cy="1420693"/>
            <a:chOff x="9601201" y="1084950"/>
            <a:chExt cx="2384704" cy="1420693"/>
          </a:xfrm>
        </p:grpSpPr>
        <p:sp>
          <p:nvSpPr>
            <p:cNvPr id="210" name="TextBox 136">
              <a:extLst>
                <a:ext uri="{FF2B5EF4-FFF2-40B4-BE49-F238E27FC236}">
                  <a16:creationId xmlns:a16="http://schemas.microsoft.com/office/drawing/2014/main" id="{8D64C73F-44E3-4FDB-9E80-4A162F9EF43B}"/>
                </a:ext>
              </a:extLst>
            </p:cNvPr>
            <p:cNvSpPr txBox="1"/>
            <p:nvPr/>
          </p:nvSpPr>
          <p:spPr>
            <a:xfrm>
              <a:off x="9756541" y="1084950"/>
              <a:ext cx="884203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00" i="1" dirty="0"/>
                <a:t>Air-gapped network</a:t>
              </a:r>
              <a:endParaRPr lang="en-US" sz="1400" i="1" dirty="0"/>
            </a:p>
          </p:txBody>
        </p:sp>
        <p:pic>
          <p:nvPicPr>
            <p:cNvPr id="211" name="Graphic 137">
              <a:extLst>
                <a:ext uri="{FF2B5EF4-FFF2-40B4-BE49-F238E27FC236}">
                  <a16:creationId xmlns:a16="http://schemas.microsoft.com/office/drawing/2014/main" id="{7E4716A7-187F-44FE-81D6-5F231E6C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36458" y="1133011"/>
              <a:ext cx="170545" cy="170545"/>
            </a:xfrm>
            <a:prstGeom prst="rect">
              <a:avLst/>
            </a:prstGeom>
          </p:spPr>
        </p:pic>
        <p:sp>
          <p:nvSpPr>
            <p:cNvPr id="413" name="VNet">
              <a:extLst>
                <a:ext uri="{FF2B5EF4-FFF2-40B4-BE49-F238E27FC236}">
                  <a16:creationId xmlns:a16="http://schemas.microsoft.com/office/drawing/2014/main" id="{C92CCADB-006E-41A3-8402-C99D6F6D5AAF}"/>
                </a:ext>
              </a:extLst>
            </p:cNvPr>
            <p:cNvSpPr/>
            <p:nvPr/>
          </p:nvSpPr>
          <p:spPr>
            <a:xfrm>
              <a:off x="9601201" y="1113959"/>
              <a:ext cx="2384704" cy="139168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FA683A-EA6E-4A53-B511-29778F8C6501}"/>
              </a:ext>
            </a:extLst>
          </p:cNvPr>
          <p:cNvGrpSpPr/>
          <p:nvPr/>
        </p:nvGrpSpPr>
        <p:grpSpPr>
          <a:xfrm>
            <a:off x="9529662" y="2676773"/>
            <a:ext cx="2508956" cy="1462524"/>
            <a:chOff x="9529662" y="2676773"/>
            <a:chExt cx="2508956" cy="1462524"/>
          </a:xfrm>
        </p:grpSpPr>
        <p:grpSp>
          <p:nvGrpSpPr>
            <p:cNvPr id="417" name="Shared Registry">
              <a:extLst>
                <a:ext uri="{FF2B5EF4-FFF2-40B4-BE49-F238E27FC236}">
                  <a16:creationId xmlns:a16="http://schemas.microsoft.com/office/drawing/2014/main" id="{E95D3CE9-A1B2-4EBF-993A-2563C69D751E}"/>
                </a:ext>
              </a:extLst>
            </p:cNvPr>
            <p:cNvGrpSpPr/>
            <p:nvPr/>
          </p:nvGrpSpPr>
          <p:grpSpPr>
            <a:xfrm>
              <a:off x="9529662" y="2989395"/>
              <a:ext cx="745984" cy="649997"/>
              <a:chOff x="4738225" y="1972596"/>
              <a:chExt cx="745984" cy="649997"/>
            </a:xfrm>
          </p:grpSpPr>
          <p:pic>
            <p:nvPicPr>
              <p:cNvPr id="418" name="Distribution">
                <a:extLst>
                  <a:ext uri="{FF2B5EF4-FFF2-40B4-BE49-F238E27FC236}">
                    <a16:creationId xmlns:a16="http://schemas.microsoft.com/office/drawing/2014/main" id="{C055832C-A642-4015-953C-C354ED197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19" name="TextBox 85">
                <a:extLst>
                  <a:ext uri="{FF2B5EF4-FFF2-40B4-BE49-F238E27FC236}">
                    <a16:creationId xmlns:a16="http://schemas.microsoft.com/office/drawing/2014/main" id="{F93648CB-BDB9-4307-92CE-2868BCA6B262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20" name="VNet">
              <a:extLst>
                <a:ext uri="{FF2B5EF4-FFF2-40B4-BE49-F238E27FC236}">
                  <a16:creationId xmlns:a16="http://schemas.microsoft.com/office/drawing/2014/main" id="{27C44564-5E16-4671-A05C-E30BE12C316E}"/>
                </a:ext>
              </a:extLst>
            </p:cNvPr>
            <p:cNvSpPr/>
            <p:nvPr/>
          </p:nvSpPr>
          <p:spPr>
            <a:xfrm>
              <a:off x="9556001" y="2676773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66ED49B-55B5-4C5D-892D-E9EA87C462BC}"/>
                </a:ext>
              </a:extLst>
            </p:cNvPr>
            <p:cNvGrpSpPr/>
            <p:nvPr/>
          </p:nvGrpSpPr>
          <p:grpSpPr>
            <a:xfrm>
              <a:off x="10361594" y="3267313"/>
              <a:ext cx="648024" cy="634756"/>
              <a:chOff x="6782244" y="3003640"/>
              <a:chExt cx="648024" cy="634756"/>
            </a:xfrm>
          </p:grpSpPr>
          <p:sp>
            <p:nvSpPr>
              <p:cNvPr id="422" name="label">
                <a:extLst>
                  <a:ext uri="{FF2B5EF4-FFF2-40B4-BE49-F238E27FC236}">
                    <a16:creationId xmlns:a16="http://schemas.microsoft.com/office/drawing/2014/main" id="{ABE3108B-25A1-4D2E-B8D1-38447F4223A8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23" name="Picture 6">
                <a:extLst>
                  <a:ext uri="{FF2B5EF4-FFF2-40B4-BE49-F238E27FC236}">
                    <a16:creationId xmlns:a16="http://schemas.microsoft.com/office/drawing/2014/main" id="{B3B2EF12-C4A1-4560-A729-1EE844198540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44392D-E565-4CF5-A7BF-A91D426BBE6F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C266A47A-4BDC-4088-9631-F15B7846406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3A6749E3-C21F-4EA7-97D4-6F1802319290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C5BFE8C2-EADF-4422-810C-030BB34957D4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EED100-4285-44FE-B0FC-01BE27BDEE45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820B9DB-15DA-4FA0-BD02-94300137F47F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5D629BE0-D83E-442A-B667-BBD228C279CA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F6B89FE-C4D7-4791-B6E4-68FC5396C2A3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BB4D0361-D5F2-413F-A218-FC38C6D4BFE2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C66C0B6D-B4CB-427B-856B-4BE691544B3F}"/>
                </a:ext>
              </a:extLst>
            </p:cNvPr>
            <p:cNvGrpSpPr/>
            <p:nvPr/>
          </p:nvGrpSpPr>
          <p:grpSpPr>
            <a:xfrm>
              <a:off x="11135209" y="2950989"/>
              <a:ext cx="706574" cy="819878"/>
              <a:chOff x="7347395" y="2196903"/>
              <a:chExt cx="706574" cy="819878"/>
            </a:xfrm>
          </p:grpSpPr>
          <p:grpSp>
            <p:nvGrpSpPr>
              <p:cNvPr id="434" name="Container Host">
                <a:extLst>
                  <a:ext uri="{FF2B5EF4-FFF2-40B4-BE49-F238E27FC236}">
                    <a16:creationId xmlns:a16="http://schemas.microsoft.com/office/drawing/2014/main" id="{EEAD8C5F-83EE-4AD5-A943-8954385CDC57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D273AA9-BB9C-4738-80EA-7DECA7CB1811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528F7D-C06C-4973-85BC-DADEEA2AC652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281D9D5E-1EBD-4101-9140-A9D72EC8F65D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87BA4C0-8EF2-46B3-B036-E4245C611BD2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CA7FAB4B-239F-4380-86ED-AA2E784B501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5C0862DF-D47A-40E8-97C3-31E3B4AAA67B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A09AF0C3-8974-4EDE-B677-5487830D11B9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58131651-8E89-4903-AC2F-FCDB90CD80C6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6497F23A-8AE2-4334-BEE5-47033B805D4D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679FC47-462D-47D3-9060-389CC39BD83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26B6DA95-AAA4-43DD-B1FE-004DC2469091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4905B448-36F3-47B8-AE31-68AF536A9038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5F2DABE-7FFB-4CAF-B5AC-EF5803C5DA7B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FFA5A8FB-1796-4DD3-8220-1AEF1CAD3F5A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7AF1665A-770C-4407-AF0A-3DE8659C0130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54F712D6-B610-44E3-AC09-B11EC77308D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CF5BB9FC-D2C4-4863-9F27-6CD084D4136C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D19EA97F-BBE9-451E-B500-48123C6CAF94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92F269D-DF4F-4635-992A-5293F92AA160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ED970C6-6D54-4B41-90CF-68B37BC90D3D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FFF9AF0E-2F4E-4FCA-929A-A564FEB5D5A3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49E1B6CB-1FB5-453C-BD23-489BB0742219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459FD949-5B96-43CF-BA31-2C24B00B77BD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915C3E1C-61D7-4555-8C24-1C673F8B6E43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6AA43DB-04AE-446F-A2DF-EF6DF13560CD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7EDC283-2641-4CA2-8A40-600132758A4A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A86D1474-C14A-46EC-BBF0-30A56A0FB169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7C91D2E9-F055-4239-91B7-0C1F25F537E2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310F20CB-83E3-4E35-BEC7-D3895900C8A2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15D7C9B-30DB-475A-AF11-C069C00DDDFD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F853AAE0-E514-4EB9-A20B-ADB2B6F2F67F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252D5E8-EF59-4052-8CD1-4498515FDEF1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A08D994E-2FEE-4DCF-9057-54F229BB29C2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5" name="TextBox 45">
                <a:extLst>
                  <a:ext uri="{FF2B5EF4-FFF2-40B4-BE49-F238E27FC236}">
                    <a16:creationId xmlns:a16="http://schemas.microsoft.com/office/drawing/2014/main" id="{BCA18E63-6DFA-4C4A-B941-14EF6612D70A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469" name="Vnet">
              <a:extLst>
                <a:ext uri="{FF2B5EF4-FFF2-40B4-BE49-F238E27FC236}">
                  <a16:creationId xmlns:a16="http://schemas.microsoft.com/office/drawing/2014/main" id="{1318486C-2E22-47BA-A017-8D751F876E9B}"/>
                </a:ext>
              </a:extLst>
            </p:cNvPr>
            <p:cNvGrpSpPr/>
            <p:nvPr/>
          </p:nvGrpSpPr>
          <p:grpSpPr>
            <a:xfrm>
              <a:off x="9603627" y="2680861"/>
              <a:ext cx="2384704" cy="1420693"/>
              <a:chOff x="9601201" y="1084950"/>
              <a:chExt cx="2384704" cy="1420693"/>
            </a:xfrm>
          </p:grpSpPr>
          <p:sp>
            <p:nvSpPr>
              <p:cNvPr id="470" name="TextBox 136">
                <a:extLst>
                  <a:ext uri="{FF2B5EF4-FFF2-40B4-BE49-F238E27FC236}">
                    <a16:creationId xmlns:a16="http://schemas.microsoft.com/office/drawing/2014/main" id="{10621900-011F-42AF-8D63-1790E7A99D39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471" name="Graphic 137">
                <a:extLst>
                  <a:ext uri="{FF2B5EF4-FFF2-40B4-BE49-F238E27FC236}">
                    <a16:creationId xmlns:a16="http://schemas.microsoft.com/office/drawing/2014/main" id="{3C00CE65-16C0-4B3F-996F-513AA5C11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472" name="VNet">
                <a:extLst>
                  <a:ext uri="{FF2B5EF4-FFF2-40B4-BE49-F238E27FC236}">
                    <a16:creationId xmlns:a16="http://schemas.microsoft.com/office/drawing/2014/main" id="{726CCC46-872D-4891-8270-606A8A98671D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F491A-F1CC-486A-B616-F17EF2793B8A}"/>
              </a:ext>
            </a:extLst>
          </p:cNvPr>
          <p:cNvGrpSpPr/>
          <p:nvPr/>
        </p:nvGrpSpPr>
        <p:grpSpPr>
          <a:xfrm>
            <a:off x="9532088" y="4272684"/>
            <a:ext cx="2508956" cy="1462524"/>
            <a:chOff x="9532088" y="4272684"/>
            <a:chExt cx="2508956" cy="1462524"/>
          </a:xfrm>
        </p:grpSpPr>
        <p:grpSp>
          <p:nvGrpSpPr>
            <p:cNvPr id="473" name="Shared Registry">
              <a:extLst>
                <a:ext uri="{FF2B5EF4-FFF2-40B4-BE49-F238E27FC236}">
                  <a16:creationId xmlns:a16="http://schemas.microsoft.com/office/drawing/2014/main" id="{900A6F33-EC12-4CD8-A4A9-C0061DEFF52F}"/>
                </a:ext>
              </a:extLst>
            </p:cNvPr>
            <p:cNvGrpSpPr/>
            <p:nvPr/>
          </p:nvGrpSpPr>
          <p:grpSpPr>
            <a:xfrm>
              <a:off x="9532088" y="4585306"/>
              <a:ext cx="745984" cy="649997"/>
              <a:chOff x="4738225" y="1972596"/>
              <a:chExt cx="745984" cy="649997"/>
            </a:xfrm>
          </p:grpSpPr>
          <p:pic>
            <p:nvPicPr>
              <p:cNvPr id="474" name="Distribution">
                <a:extLst>
                  <a:ext uri="{FF2B5EF4-FFF2-40B4-BE49-F238E27FC236}">
                    <a16:creationId xmlns:a16="http://schemas.microsoft.com/office/drawing/2014/main" id="{9DDBE5D0-31D9-4C0A-95E9-8708B792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75" name="TextBox 85">
                <a:extLst>
                  <a:ext uri="{FF2B5EF4-FFF2-40B4-BE49-F238E27FC236}">
                    <a16:creationId xmlns:a16="http://schemas.microsoft.com/office/drawing/2014/main" id="{13C43968-44C4-4D4C-A370-95866F2D925D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76" name="VNet">
              <a:extLst>
                <a:ext uri="{FF2B5EF4-FFF2-40B4-BE49-F238E27FC236}">
                  <a16:creationId xmlns:a16="http://schemas.microsoft.com/office/drawing/2014/main" id="{CAC9162B-027F-4B42-8C9E-34000535D50D}"/>
                </a:ext>
              </a:extLst>
            </p:cNvPr>
            <p:cNvSpPr/>
            <p:nvPr/>
          </p:nvSpPr>
          <p:spPr>
            <a:xfrm>
              <a:off x="9558427" y="4272684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2387FCE-0A27-435F-A42E-A27A17B91CEC}"/>
                </a:ext>
              </a:extLst>
            </p:cNvPr>
            <p:cNvGrpSpPr/>
            <p:nvPr/>
          </p:nvGrpSpPr>
          <p:grpSpPr>
            <a:xfrm>
              <a:off x="10364020" y="4863224"/>
              <a:ext cx="648024" cy="634756"/>
              <a:chOff x="6782244" y="3003640"/>
              <a:chExt cx="648024" cy="634756"/>
            </a:xfrm>
          </p:grpSpPr>
          <p:sp>
            <p:nvSpPr>
              <p:cNvPr id="478" name="label">
                <a:extLst>
                  <a:ext uri="{FF2B5EF4-FFF2-40B4-BE49-F238E27FC236}">
                    <a16:creationId xmlns:a16="http://schemas.microsoft.com/office/drawing/2014/main" id="{F78DA810-9F64-4A36-94AC-7315DFF98F06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79" name="Picture 6">
                <a:extLst>
                  <a:ext uri="{FF2B5EF4-FFF2-40B4-BE49-F238E27FC236}">
                    <a16:creationId xmlns:a16="http://schemas.microsoft.com/office/drawing/2014/main" id="{BEFEAAA2-032E-470B-A511-DF789E628BC4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F64B288B-3959-445A-B3EB-75019507500B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25383494-1AED-4D0E-A9C1-BA261053060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4BCEB1F1-5110-4CD9-B25F-F9257824F5FC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35A6C94-A248-4131-B261-3E7613334431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461E6F71-AAF5-4DC4-8AD4-B3D533772A20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4408F53-ADDA-4EFA-829E-6C196959847D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D2B10B05-482F-44BC-9AA9-7B8AC007F79B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CCCA3A9F-6B2C-4AC9-A527-C959D8E9CED6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8966C95C-09EE-41BD-B1DD-70D4BF20A070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BDEFFF1-5FDC-43FF-AFB2-182988C91BAE}"/>
                </a:ext>
              </a:extLst>
            </p:cNvPr>
            <p:cNvGrpSpPr/>
            <p:nvPr/>
          </p:nvGrpSpPr>
          <p:grpSpPr>
            <a:xfrm>
              <a:off x="11137635" y="4546900"/>
              <a:ext cx="706574" cy="819878"/>
              <a:chOff x="7347395" y="2196903"/>
              <a:chExt cx="706574" cy="819878"/>
            </a:xfrm>
          </p:grpSpPr>
          <p:grpSp>
            <p:nvGrpSpPr>
              <p:cNvPr id="490" name="Container Host">
                <a:extLst>
                  <a:ext uri="{FF2B5EF4-FFF2-40B4-BE49-F238E27FC236}">
                    <a16:creationId xmlns:a16="http://schemas.microsoft.com/office/drawing/2014/main" id="{1B2C60BF-D518-4E40-9509-54DA360B4D6C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7CDE5CE-6669-434B-9752-799268556C10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D5927364-D860-4F84-94EC-E351B2A3C13C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A326912-63BF-4C74-8B7E-8CE72A82CF69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DF92CFA-346A-4F3A-B502-3F80FF9B4B1E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BF36B856-5F7C-45A1-8FE6-AFCD6D86C06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73CF7FD1-2F3D-4453-B3A9-9B3C7F6434DA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D5F56464-0903-403D-B501-2FA45613FFC8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B6287431-F6FA-4CD0-9AE8-FC9B6D010FC3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B9C3A31E-E33A-460E-AE37-DBB7966A8B63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8E925D9C-F30C-45F1-B7D7-A00F6EE5DFE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A25B7684-BC2C-4FCB-B299-B4E47EFBC892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ACA4700-17A8-4E32-A618-BD20A6B71029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81391819-F3FD-4921-A98E-FBEAAEAA606D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B6A08FB-E847-4B60-9A2C-675C619ADC01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A71AAE22-F2CF-4EFD-9346-4E52D254A8D9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E494A7C-7472-469A-B64E-2F089E8F5DB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181C68E6-9254-466C-8D60-5043563D972B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4B61E064-B438-4257-9FA3-62FFEF3B39DA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92A9C1-60A0-436B-A91A-9749FC38D4EB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3EF1833F-1B60-4D8B-B939-C8A7EE861D18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AE126A4-EFCA-496B-B83A-D2C0875B5836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FD1FEEA6-7981-46F2-9D76-F69C5102CBF7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036A7002-FDF6-4F46-9782-06AA214FDB8F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30724E7-07F2-4B5E-B613-5372572FFC86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12132E8C-4A20-42F9-9349-419B68971FD1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EB559B49-98B9-4401-ABC9-C73F5DE0D35B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C7995709-704E-4175-AB5A-339875C03DBB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64FDF79C-121A-451C-BA40-AD67BECFCC95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F8F6E591-BC51-4362-84AA-8A3F898DC79A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5E578994-554B-4201-A1A7-6BB393D1A60F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72BB6722-2F5F-4F3E-8460-AD37164252E9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F9499FFD-40B9-4197-AB45-E986AD7DF8BA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1BA43DE4-E17B-47FE-8B85-ACE4385F98CE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91" name="TextBox 45">
                <a:extLst>
                  <a:ext uri="{FF2B5EF4-FFF2-40B4-BE49-F238E27FC236}">
                    <a16:creationId xmlns:a16="http://schemas.microsoft.com/office/drawing/2014/main" id="{645FC07C-3A1F-4DB3-BAC3-EADB21A55884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525" name="Vnet">
              <a:extLst>
                <a:ext uri="{FF2B5EF4-FFF2-40B4-BE49-F238E27FC236}">
                  <a16:creationId xmlns:a16="http://schemas.microsoft.com/office/drawing/2014/main" id="{4E63BFA2-5FCA-4DD8-BBDA-C40F950F7AA9}"/>
                </a:ext>
              </a:extLst>
            </p:cNvPr>
            <p:cNvGrpSpPr/>
            <p:nvPr/>
          </p:nvGrpSpPr>
          <p:grpSpPr>
            <a:xfrm>
              <a:off x="9606053" y="4276772"/>
              <a:ext cx="2384704" cy="1420693"/>
              <a:chOff x="9601201" y="1084950"/>
              <a:chExt cx="2384704" cy="1420693"/>
            </a:xfrm>
          </p:grpSpPr>
          <p:sp>
            <p:nvSpPr>
              <p:cNvPr id="526" name="TextBox 136">
                <a:extLst>
                  <a:ext uri="{FF2B5EF4-FFF2-40B4-BE49-F238E27FC236}">
                    <a16:creationId xmlns:a16="http://schemas.microsoft.com/office/drawing/2014/main" id="{7E970925-0FF4-4B2F-A4E1-2368C8DEFF90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527" name="Graphic 137">
                <a:extLst>
                  <a:ext uri="{FF2B5EF4-FFF2-40B4-BE49-F238E27FC236}">
                    <a16:creationId xmlns:a16="http://schemas.microsoft.com/office/drawing/2014/main" id="{19A4741C-2115-469E-A490-E42B8A36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528" name="VNet">
                <a:extLst>
                  <a:ext uri="{FF2B5EF4-FFF2-40B4-BE49-F238E27FC236}">
                    <a16:creationId xmlns:a16="http://schemas.microsoft.com/office/drawing/2014/main" id="{B85E331C-7EBF-442F-9B1D-FAB2CAD78A22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529" name="SBoM">
            <a:extLst>
              <a:ext uri="{FF2B5EF4-FFF2-40B4-BE49-F238E27FC236}">
                <a16:creationId xmlns:a16="http://schemas.microsoft.com/office/drawing/2014/main" id="{1D488F53-3FA7-4BE0-83FE-E3E34D01C30E}"/>
              </a:ext>
            </a:extLst>
          </p:cNvPr>
          <p:cNvSpPr/>
          <p:nvPr/>
        </p:nvSpPr>
        <p:spPr>
          <a:xfrm>
            <a:off x="816785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32" name="ScanResult">
            <a:extLst>
              <a:ext uri="{FF2B5EF4-FFF2-40B4-BE49-F238E27FC236}">
                <a16:creationId xmlns:a16="http://schemas.microsoft.com/office/drawing/2014/main" id="{86049D61-FD02-4975-B1EB-38490878A354}"/>
              </a:ext>
            </a:extLst>
          </p:cNvPr>
          <p:cNvSpPr/>
          <p:nvPr/>
        </p:nvSpPr>
        <p:spPr>
          <a:xfrm>
            <a:off x="826078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" name="Ssrc">
            <a:extLst>
              <a:ext uri="{FF2B5EF4-FFF2-40B4-BE49-F238E27FC236}">
                <a16:creationId xmlns:a16="http://schemas.microsoft.com/office/drawing/2014/main" id="{DF08A4E7-FFF5-4F9C-9985-15D58964C3CF}"/>
              </a:ext>
            </a:extLst>
          </p:cNvPr>
          <p:cNvSpPr/>
          <p:nvPr/>
        </p:nvSpPr>
        <p:spPr>
          <a:xfrm>
            <a:off x="821538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87BDF2-A393-4E23-A2EF-542144E96923}"/>
              </a:ext>
            </a:extLst>
          </p:cNvPr>
          <p:cNvGrpSpPr/>
          <p:nvPr/>
        </p:nvGrpSpPr>
        <p:grpSpPr>
          <a:xfrm>
            <a:off x="94311" y="3062132"/>
            <a:ext cx="1626789" cy="1619251"/>
            <a:chOff x="94311" y="3062132"/>
            <a:chExt cx="1626789" cy="1619251"/>
          </a:xfrm>
        </p:grpSpPr>
        <p:sp>
          <p:nvSpPr>
            <p:cNvPr id="534" name="SBoM">
              <a:extLst>
                <a:ext uri="{FF2B5EF4-FFF2-40B4-BE49-F238E27FC236}">
                  <a16:creationId xmlns:a16="http://schemas.microsoft.com/office/drawing/2014/main" id="{08362F7B-869A-4B62-9F0B-5B02518D7562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5" name="ScanResult">
              <a:extLst>
                <a:ext uri="{FF2B5EF4-FFF2-40B4-BE49-F238E27FC236}">
                  <a16:creationId xmlns:a16="http://schemas.microsoft.com/office/drawing/2014/main" id="{BAA60854-8872-49C0-B0C2-40A76A9FB0F7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F2E57F4-AEC5-4483-9084-813041045864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7" name="TextBox 25">
              <a:extLst>
                <a:ext uri="{FF2B5EF4-FFF2-40B4-BE49-F238E27FC236}">
                  <a16:creationId xmlns:a16="http://schemas.microsoft.com/office/drawing/2014/main" id="{36589D56-B133-441E-A901-3E58AB27009C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38" name="pipeline">
              <a:extLst>
                <a:ext uri="{FF2B5EF4-FFF2-40B4-BE49-F238E27FC236}">
                  <a16:creationId xmlns:a16="http://schemas.microsoft.com/office/drawing/2014/main" id="{2229E28F-C7C0-4791-88FA-AD60484B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6C6D72C-B18A-45BF-8046-847B191C9466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Spacely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 Sprockets</a:t>
              </a:r>
            </a:p>
          </p:txBody>
        </p:sp>
        <p:pic>
          <p:nvPicPr>
            <p:cNvPr id="540" name="Signature">
              <a:extLst>
                <a:ext uri="{FF2B5EF4-FFF2-40B4-BE49-F238E27FC236}">
                  <a16:creationId xmlns:a16="http://schemas.microsoft.com/office/drawing/2014/main" id="{CAEB29A7-80AF-4043-B574-90CBE958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41" name="Signature">
              <a:extLst>
                <a:ext uri="{FF2B5EF4-FFF2-40B4-BE49-F238E27FC236}">
                  <a16:creationId xmlns:a16="http://schemas.microsoft.com/office/drawing/2014/main" id="{04BA6BEA-39B5-41AA-A409-C02BA40D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42" name="Signature">
              <a:extLst>
                <a:ext uri="{FF2B5EF4-FFF2-40B4-BE49-F238E27FC236}">
                  <a16:creationId xmlns:a16="http://schemas.microsoft.com/office/drawing/2014/main" id="{3D8CD879-6BD5-4AA4-8FE1-6371C8B3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43" name="Key">
              <a:extLst>
                <a:ext uri="{FF2B5EF4-FFF2-40B4-BE49-F238E27FC236}">
                  <a16:creationId xmlns:a16="http://schemas.microsoft.com/office/drawing/2014/main" id="{B3D594C0-809F-4FD8-A806-E3104EDA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398139F-BFDB-401C-9ED4-1F6E0D200F69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47" name="Signature">
              <a:extLst>
                <a:ext uri="{FF2B5EF4-FFF2-40B4-BE49-F238E27FC236}">
                  <a16:creationId xmlns:a16="http://schemas.microsoft.com/office/drawing/2014/main" id="{73DE4069-6E96-4B20-BBEC-297C5C2E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48" name="SBoM">
              <a:extLst>
                <a:ext uri="{FF2B5EF4-FFF2-40B4-BE49-F238E27FC236}">
                  <a16:creationId xmlns:a16="http://schemas.microsoft.com/office/drawing/2014/main" id="{A39569CD-CDBD-4AD9-ACBF-0C5184FA63A4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49" name="ScanResult">
              <a:extLst>
                <a:ext uri="{FF2B5EF4-FFF2-40B4-BE49-F238E27FC236}">
                  <a16:creationId xmlns:a16="http://schemas.microsoft.com/office/drawing/2014/main" id="{3D0C8463-EF22-41E5-934D-11FDF94294BD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F6DE7CF-AF29-4762-A0DF-34B4329501C1}"/>
              </a:ext>
            </a:extLst>
          </p:cNvPr>
          <p:cNvGrpSpPr/>
          <p:nvPr/>
        </p:nvGrpSpPr>
        <p:grpSpPr>
          <a:xfrm>
            <a:off x="79266" y="4764466"/>
            <a:ext cx="1626789" cy="1619251"/>
            <a:chOff x="94311" y="3062132"/>
            <a:chExt cx="1626789" cy="1619251"/>
          </a:xfrm>
        </p:grpSpPr>
        <p:sp>
          <p:nvSpPr>
            <p:cNvPr id="570" name="SBoM">
              <a:extLst>
                <a:ext uri="{FF2B5EF4-FFF2-40B4-BE49-F238E27FC236}">
                  <a16:creationId xmlns:a16="http://schemas.microsoft.com/office/drawing/2014/main" id="{3D1558CD-95ED-4E96-96DC-79A8725442CA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1" name="ScanResult">
              <a:extLst>
                <a:ext uri="{FF2B5EF4-FFF2-40B4-BE49-F238E27FC236}">
                  <a16:creationId xmlns:a16="http://schemas.microsoft.com/office/drawing/2014/main" id="{9E3B9FB4-A909-47F1-B040-D94CF796CA71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956354A-51BF-47E4-9097-82D6FB621830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3" name="TextBox 25">
              <a:extLst>
                <a:ext uri="{FF2B5EF4-FFF2-40B4-BE49-F238E27FC236}">
                  <a16:creationId xmlns:a16="http://schemas.microsoft.com/office/drawing/2014/main" id="{32D4FA9F-FF09-407A-99F4-594860237877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74" name="pipeline">
              <a:extLst>
                <a:ext uri="{FF2B5EF4-FFF2-40B4-BE49-F238E27FC236}">
                  <a16:creationId xmlns:a16="http://schemas.microsoft.com/office/drawing/2014/main" id="{0EB08A10-0858-4023-928E-CFF54F14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B141AEA-105C-495E-AC57-ACE755787BDA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Cogswell Cogs</a:t>
              </a:r>
            </a:p>
          </p:txBody>
        </p:sp>
        <p:pic>
          <p:nvPicPr>
            <p:cNvPr id="576" name="Signature">
              <a:extLst>
                <a:ext uri="{FF2B5EF4-FFF2-40B4-BE49-F238E27FC236}">
                  <a16:creationId xmlns:a16="http://schemas.microsoft.com/office/drawing/2014/main" id="{D763B15A-695B-4DB5-ADFD-3D431AB5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77" name="Signature">
              <a:extLst>
                <a:ext uri="{FF2B5EF4-FFF2-40B4-BE49-F238E27FC236}">
                  <a16:creationId xmlns:a16="http://schemas.microsoft.com/office/drawing/2014/main" id="{4866876A-CE41-4965-B29E-55BF06FD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78" name="Signature">
              <a:extLst>
                <a:ext uri="{FF2B5EF4-FFF2-40B4-BE49-F238E27FC236}">
                  <a16:creationId xmlns:a16="http://schemas.microsoft.com/office/drawing/2014/main" id="{74FCB704-6B80-4FD2-B4F6-A0D27B20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79" name="Key">
              <a:extLst>
                <a:ext uri="{FF2B5EF4-FFF2-40B4-BE49-F238E27FC236}">
                  <a16:creationId xmlns:a16="http://schemas.microsoft.com/office/drawing/2014/main" id="{629232F7-D94A-477D-8679-D71CF03F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37C5788-75D2-4987-8D5C-ED5F6FCD94BC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81" name="Signature">
              <a:extLst>
                <a:ext uri="{FF2B5EF4-FFF2-40B4-BE49-F238E27FC236}">
                  <a16:creationId xmlns:a16="http://schemas.microsoft.com/office/drawing/2014/main" id="{77B0E845-9CEB-4212-966A-3414F741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82" name="SBoM">
              <a:extLst>
                <a:ext uri="{FF2B5EF4-FFF2-40B4-BE49-F238E27FC236}">
                  <a16:creationId xmlns:a16="http://schemas.microsoft.com/office/drawing/2014/main" id="{64D8E246-5005-42F4-8FD1-CE79BACFB1D9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83" name="ScanResult">
              <a:extLst>
                <a:ext uri="{FF2B5EF4-FFF2-40B4-BE49-F238E27FC236}">
                  <a16:creationId xmlns:a16="http://schemas.microsoft.com/office/drawing/2014/main" id="{5D7B58C8-C392-4AE4-B435-1B92DD53A142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4" name="Shared Registry">
            <a:extLst>
              <a:ext uri="{FF2B5EF4-FFF2-40B4-BE49-F238E27FC236}">
                <a16:creationId xmlns:a16="http://schemas.microsoft.com/office/drawing/2014/main" id="{50E92E53-94D9-4804-AD56-42B36F1D739B}"/>
              </a:ext>
            </a:extLst>
          </p:cNvPr>
          <p:cNvGrpSpPr/>
          <p:nvPr/>
        </p:nvGrpSpPr>
        <p:grpSpPr>
          <a:xfrm>
            <a:off x="8616558" y="1389472"/>
            <a:ext cx="745984" cy="649997"/>
            <a:chOff x="4738225" y="1972596"/>
            <a:chExt cx="745984" cy="649997"/>
          </a:xfrm>
        </p:grpSpPr>
        <p:pic>
          <p:nvPicPr>
            <p:cNvPr id="585" name="Distribution">
              <a:extLst>
                <a:ext uri="{FF2B5EF4-FFF2-40B4-BE49-F238E27FC236}">
                  <a16:creationId xmlns:a16="http://schemas.microsoft.com/office/drawing/2014/main" id="{68CD3D37-360B-485F-A220-9E9F1B6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586" name="TextBox 85">
              <a:extLst>
                <a:ext uri="{FF2B5EF4-FFF2-40B4-BE49-F238E27FC236}">
                  <a16:creationId xmlns:a16="http://schemas.microsoft.com/office/drawing/2014/main" id="{1D92BDA5-0AB6-47AF-BF09-454AF0AE7AC8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Internal Registry</a:t>
              </a:r>
            </a:p>
          </p:txBody>
        </p:sp>
      </p:grpSp>
      <p:sp>
        <p:nvSpPr>
          <p:cNvPr id="587" name="Rectangle 586">
            <a:extLst>
              <a:ext uri="{FF2B5EF4-FFF2-40B4-BE49-F238E27FC236}">
                <a16:creationId xmlns:a16="http://schemas.microsoft.com/office/drawing/2014/main" id="{41BA14BE-4203-45A5-94DF-BF24853F4E7F}"/>
              </a:ext>
            </a:extLst>
          </p:cNvPr>
          <p:cNvSpPr/>
          <p:nvPr/>
        </p:nvSpPr>
        <p:spPr>
          <a:xfrm>
            <a:off x="823833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8" name="SBoM">
            <a:extLst>
              <a:ext uri="{FF2B5EF4-FFF2-40B4-BE49-F238E27FC236}">
                <a16:creationId xmlns:a16="http://schemas.microsoft.com/office/drawing/2014/main" id="{F601206E-A9A4-4417-A2BE-B442478FD03B}"/>
              </a:ext>
            </a:extLst>
          </p:cNvPr>
          <p:cNvSpPr/>
          <p:nvPr/>
        </p:nvSpPr>
        <p:spPr>
          <a:xfrm>
            <a:off x="819960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9" name="ScanResult">
            <a:extLst>
              <a:ext uri="{FF2B5EF4-FFF2-40B4-BE49-F238E27FC236}">
                <a16:creationId xmlns:a16="http://schemas.microsoft.com/office/drawing/2014/main" id="{CAE252E3-7B2B-4493-9FB8-1C8A6600E0DA}"/>
              </a:ext>
            </a:extLst>
          </p:cNvPr>
          <p:cNvSpPr/>
          <p:nvPr/>
        </p:nvSpPr>
        <p:spPr>
          <a:xfrm>
            <a:off x="829253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0" name="Ssrc">
            <a:extLst>
              <a:ext uri="{FF2B5EF4-FFF2-40B4-BE49-F238E27FC236}">
                <a16:creationId xmlns:a16="http://schemas.microsoft.com/office/drawing/2014/main" id="{270662A5-43C5-4B7B-9F61-F9C859801310}"/>
              </a:ext>
            </a:extLst>
          </p:cNvPr>
          <p:cNvSpPr/>
          <p:nvPr/>
        </p:nvSpPr>
        <p:spPr>
          <a:xfrm>
            <a:off x="824713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91" name="Signature">
            <a:extLst>
              <a:ext uri="{FF2B5EF4-FFF2-40B4-BE49-F238E27FC236}">
                <a16:creationId xmlns:a16="http://schemas.microsoft.com/office/drawing/2014/main" id="{367AA348-2693-4482-9D53-D723E328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1780710"/>
            <a:ext cx="122744" cy="122744"/>
          </a:xfrm>
          <a:prstGeom prst="rect">
            <a:avLst/>
          </a:prstGeom>
        </p:spPr>
      </p:pic>
      <p:pic>
        <p:nvPicPr>
          <p:cNvPr id="592" name="Signature">
            <a:extLst>
              <a:ext uri="{FF2B5EF4-FFF2-40B4-BE49-F238E27FC236}">
                <a16:creationId xmlns:a16="http://schemas.microsoft.com/office/drawing/2014/main" id="{5313CC14-7D46-45BC-93CE-7C27BAD0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081910"/>
            <a:ext cx="122744" cy="122744"/>
          </a:xfrm>
          <a:prstGeom prst="rect">
            <a:avLst/>
          </a:prstGeom>
        </p:spPr>
      </p:pic>
      <p:pic>
        <p:nvPicPr>
          <p:cNvPr id="593" name="Signature">
            <a:extLst>
              <a:ext uri="{FF2B5EF4-FFF2-40B4-BE49-F238E27FC236}">
                <a16:creationId xmlns:a16="http://schemas.microsoft.com/office/drawing/2014/main" id="{49DBFB80-2AE2-4E74-8A89-5923DD4CC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383110"/>
            <a:ext cx="122744" cy="122744"/>
          </a:xfrm>
          <a:prstGeom prst="rect">
            <a:avLst/>
          </a:prstGeom>
        </p:spPr>
      </p:pic>
      <p:pic>
        <p:nvPicPr>
          <p:cNvPr id="594" name="Signature">
            <a:extLst>
              <a:ext uri="{FF2B5EF4-FFF2-40B4-BE49-F238E27FC236}">
                <a16:creationId xmlns:a16="http://schemas.microsoft.com/office/drawing/2014/main" id="{638ABFFC-571E-4551-AA1E-45B6D5F0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2684311"/>
            <a:ext cx="122744" cy="122744"/>
          </a:xfrm>
          <a:prstGeom prst="rect">
            <a:avLst/>
          </a:prstGeom>
        </p:spPr>
      </p:pic>
      <p:pic>
        <p:nvPicPr>
          <p:cNvPr id="595" name="Signature">
            <a:extLst>
              <a:ext uri="{FF2B5EF4-FFF2-40B4-BE49-F238E27FC236}">
                <a16:creationId xmlns:a16="http://schemas.microsoft.com/office/drawing/2014/main" id="{9F978FBC-C308-4500-8F30-EDDA2E538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6331" y="1780776"/>
            <a:ext cx="122744" cy="12274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91B8FD2-6278-4E61-A539-A7751B8D0D05}"/>
              </a:ext>
            </a:extLst>
          </p:cNvPr>
          <p:cNvGrpSpPr/>
          <p:nvPr/>
        </p:nvGrpSpPr>
        <p:grpSpPr>
          <a:xfrm>
            <a:off x="820280" y="1717966"/>
            <a:ext cx="619115" cy="1128415"/>
            <a:chOff x="972360" y="1870366"/>
            <a:chExt cx="619115" cy="1128415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DED9F790-CA72-46F6-B391-7CA2D3596CD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4" name="SBoM">
              <a:extLst>
                <a:ext uri="{FF2B5EF4-FFF2-40B4-BE49-F238E27FC236}">
                  <a16:creationId xmlns:a16="http://schemas.microsoft.com/office/drawing/2014/main" id="{637FE711-FE64-48A9-8E25-2748566336B1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5" name="ScanResult">
              <a:extLst>
                <a:ext uri="{FF2B5EF4-FFF2-40B4-BE49-F238E27FC236}">
                  <a16:creationId xmlns:a16="http://schemas.microsoft.com/office/drawing/2014/main" id="{E359BDD6-00EC-4974-8DD6-093BF7AB8CA9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Ssrc">
              <a:extLst>
                <a:ext uri="{FF2B5EF4-FFF2-40B4-BE49-F238E27FC236}">
                  <a16:creationId xmlns:a16="http://schemas.microsoft.com/office/drawing/2014/main" id="{6215A546-A564-48D6-9D5E-6CB0DB8003E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7" name="Signature">
              <a:extLst>
                <a:ext uri="{FF2B5EF4-FFF2-40B4-BE49-F238E27FC236}">
                  <a16:creationId xmlns:a16="http://schemas.microsoft.com/office/drawing/2014/main" id="{1D67E015-9906-4047-9306-91EBF3C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628" name="Signature">
              <a:extLst>
                <a:ext uri="{FF2B5EF4-FFF2-40B4-BE49-F238E27FC236}">
                  <a16:creationId xmlns:a16="http://schemas.microsoft.com/office/drawing/2014/main" id="{71C51766-C510-4DB0-BA41-A3147226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629" name="Signature">
              <a:extLst>
                <a:ext uri="{FF2B5EF4-FFF2-40B4-BE49-F238E27FC236}">
                  <a16:creationId xmlns:a16="http://schemas.microsoft.com/office/drawing/2014/main" id="{C23DFEF0-A432-441F-AF0B-9EC5EE95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630" name="Signature">
              <a:extLst>
                <a:ext uri="{FF2B5EF4-FFF2-40B4-BE49-F238E27FC236}">
                  <a16:creationId xmlns:a16="http://schemas.microsoft.com/office/drawing/2014/main" id="{17CF844D-F412-4D22-B89D-5FCB262A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A5B97-0F90-43A4-A713-FA37A50BC719}"/>
              </a:ext>
            </a:extLst>
          </p:cNvPr>
          <p:cNvGrpSpPr/>
          <p:nvPr/>
        </p:nvGrpSpPr>
        <p:grpSpPr>
          <a:xfrm>
            <a:off x="805301" y="3788622"/>
            <a:ext cx="621251" cy="825419"/>
            <a:chOff x="958521" y="3941022"/>
            <a:chExt cx="621251" cy="825419"/>
          </a:xfrm>
        </p:grpSpPr>
        <p:pic>
          <p:nvPicPr>
            <p:cNvPr id="74" name="Signature">
              <a:extLst>
                <a:ext uri="{FF2B5EF4-FFF2-40B4-BE49-F238E27FC236}">
                  <a16:creationId xmlns:a16="http://schemas.microsoft.com/office/drawing/2014/main" id="{622789A8-C43B-4A39-9131-7C74BE17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304754"/>
              <a:ext cx="122744" cy="122744"/>
            </a:xfrm>
            <a:prstGeom prst="rect">
              <a:avLst/>
            </a:prstGeom>
          </p:spPr>
        </p:pic>
        <p:pic>
          <p:nvPicPr>
            <p:cNvPr id="75" name="Signature">
              <a:extLst>
                <a:ext uri="{FF2B5EF4-FFF2-40B4-BE49-F238E27FC236}">
                  <a16:creationId xmlns:a16="http://schemas.microsoft.com/office/drawing/2014/main" id="{67CF5750-8209-48AA-9626-414EA223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605954"/>
              <a:ext cx="122744" cy="12274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E1BB9B-6396-448D-A46E-0A61FDE97BBA}"/>
                </a:ext>
              </a:extLst>
            </p:cNvPr>
            <p:cNvSpPr/>
            <p:nvPr/>
          </p:nvSpPr>
          <p:spPr>
            <a:xfrm>
              <a:off x="962394" y="39410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77" name="Signature">
              <a:extLst>
                <a:ext uri="{FF2B5EF4-FFF2-40B4-BE49-F238E27FC236}">
                  <a16:creationId xmlns:a16="http://schemas.microsoft.com/office/drawing/2014/main" id="{9CCE56F5-2C74-47DA-94A1-94F97670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028" y="4003620"/>
              <a:ext cx="122744" cy="122744"/>
            </a:xfrm>
            <a:prstGeom prst="rect">
              <a:avLst/>
            </a:prstGeom>
          </p:spPr>
        </p:pic>
        <p:sp>
          <p:nvSpPr>
            <p:cNvPr id="78" name="SBoM">
              <a:extLst>
                <a:ext uri="{FF2B5EF4-FFF2-40B4-BE49-F238E27FC236}">
                  <a16:creationId xmlns:a16="http://schemas.microsoft.com/office/drawing/2014/main" id="{70265912-3D30-4ADA-BB95-E214ACA25D21}"/>
                </a:ext>
              </a:extLst>
            </p:cNvPr>
            <p:cNvSpPr/>
            <p:nvPr/>
          </p:nvSpPr>
          <p:spPr>
            <a:xfrm>
              <a:off x="958521" y="42440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ScanResult">
              <a:extLst>
                <a:ext uri="{FF2B5EF4-FFF2-40B4-BE49-F238E27FC236}">
                  <a16:creationId xmlns:a16="http://schemas.microsoft.com/office/drawing/2014/main" id="{74C6A773-B08F-4D53-9B08-DA64105694E7}"/>
                </a:ext>
              </a:extLst>
            </p:cNvPr>
            <p:cNvSpPr/>
            <p:nvPr/>
          </p:nvSpPr>
          <p:spPr>
            <a:xfrm>
              <a:off x="967814" y="45470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6FF94-CCA8-45D0-B309-1E175760645A}"/>
              </a:ext>
            </a:extLst>
          </p:cNvPr>
          <p:cNvGrpSpPr/>
          <p:nvPr/>
        </p:nvGrpSpPr>
        <p:grpSpPr>
          <a:xfrm>
            <a:off x="3692764" y="1784740"/>
            <a:ext cx="147646" cy="1029344"/>
            <a:chOff x="1444149" y="1933176"/>
            <a:chExt cx="147646" cy="1029344"/>
          </a:xfrm>
        </p:grpSpPr>
        <p:pic>
          <p:nvPicPr>
            <p:cNvPr id="6" name="Signature">
              <a:extLst>
                <a:ext uri="{FF2B5EF4-FFF2-40B4-BE49-F238E27FC236}">
                  <a16:creationId xmlns:a16="http://schemas.microsoft.com/office/drawing/2014/main" id="{5F58CC3A-7A2C-4C39-A843-AB8F9ACB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7" name="Signature">
              <a:extLst>
                <a:ext uri="{FF2B5EF4-FFF2-40B4-BE49-F238E27FC236}">
                  <a16:creationId xmlns:a16="http://schemas.microsoft.com/office/drawing/2014/main" id="{0F249A30-DE0C-47CA-AC02-514982A3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8" name="Signature">
              <a:extLst>
                <a:ext uri="{FF2B5EF4-FFF2-40B4-BE49-F238E27FC236}">
                  <a16:creationId xmlns:a16="http://schemas.microsoft.com/office/drawing/2014/main" id="{A23AF072-AC03-42DE-8E96-1A07AFEF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149" y="2839776"/>
              <a:ext cx="122744" cy="122744"/>
            </a:xfrm>
            <a:prstGeom prst="rect">
              <a:avLst/>
            </a:prstGeom>
          </p:spPr>
        </p:pic>
        <p:pic>
          <p:nvPicPr>
            <p:cNvPr id="9" name="Signature">
              <a:extLst>
                <a:ext uri="{FF2B5EF4-FFF2-40B4-BE49-F238E27FC236}">
                  <a16:creationId xmlns:a16="http://schemas.microsoft.com/office/drawing/2014/main" id="{0670C8FC-5E46-46F5-B646-E9717365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D64A9-0B24-4D8D-9E10-84A6CF3B087B}"/>
              </a:ext>
            </a:extLst>
          </p:cNvPr>
          <p:cNvGrpSpPr/>
          <p:nvPr/>
        </p:nvGrpSpPr>
        <p:grpSpPr>
          <a:xfrm>
            <a:off x="3083212" y="1719416"/>
            <a:ext cx="757257" cy="1128415"/>
            <a:chOff x="3083212" y="1719416"/>
            <a:chExt cx="757257" cy="11284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6339DD-A5C4-466A-8158-42B21A7F275F}"/>
                </a:ext>
              </a:extLst>
            </p:cNvPr>
            <p:cNvGrpSpPr/>
            <p:nvPr/>
          </p:nvGrpSpPr>
          <p:grpSpPr>
            <a:xfrm>
              <a:off x="3083212" y="1719416"/>
              <a:ext cx="619115" cy="1128415"/>
              <a:chOff x="972360" y="1870366"/>
              <a:chExt cx="619115" cy="1128415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055E264-996B-4E8C-A1DF-A4BE8EFCB621}"/>
                  </a:ext>
                </a:extLst>
              </p:cNvPr>
              <p:cNvSpPr/>
              <p:nvPr/>
            </p:nvSpPr>
            <p:spPr>
              <a:xfrm>
                <a:off x="976233" y="187036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>
                    <a:solidFill>
                      <a:sysClr val="windowText" lastClr="000000"/>
                    </a:solidFill>
                    <a:latin typeface="Calibri"/>
                  </a:rPr>
                  <a:t>Image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2" name="SBoM">
                <a:extLst>
                  <a:ext uri="{FF2B5EF4-FFF2-40B4-BE49-F238E27FC236}">
                    <a16:creationId xmlns:a16="http://schemas.microsoft.com/office/drawing/2014/main" id="{78FB9039-F29F-4308-B0FF-5E008480A35E}"/>
                  </a:ext>
                </a:extLst>
              </p:cNvPr>
              <p:cNvSpPr/>
              <p:nvPr/>
            </p:nvSpPr>
            <p:spPr>
              <a:xfrm>
                <a:off x="972360" y="2173364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 err="1">
                    <a:solidFill>
                      <a:sysClr val="windowText" lastClr="000000"/>
                    </a:solidFill>
                    <a:latin typeface="Calibri"/>
                  </a:rPr>
                  <a:t>SBoM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3" name="ScanResult">
                <a:extLst>
                  <a:ext uri="{FF2B5EF4-FFF2-40B4-BE49-F238E27FC236}">
                    <a16:creationId xmlns:a16="http://schemas.microsoft.com/office/drawing/2014/main" id="{7710CC07-288A-472B-9F07-05D38C074D83}"/>
                  </a:ext>
                </a:extLst>
              </p:cNvPr>
              <p:cNvSpPr/>
              <p:nvPr/>
            </p:nvSpPr>
            <p:spPr>
              <a:xfrm>
                <a:off x="981653" y="2476360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Scan Results</a:t>
                </a: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Ssrc">
                <a:extLst>
                  <a:ext uri="{FF2B5EF4-FFF2-40B4-BE49-F238E27FC236}">
                    <a16:creationId xmlns:a16="http://schemas.microsoft.com/office/drawing/2014/main" id="{16BA2353-7FD2-4C87-9E96-8A8AF5C149BC}"/>
                  </a:ext>
                </a:extLst>
              </p:cNvPr>
              <p:cNvSpPr/>
              <p:nvPr/>
            </p:nvSpPr>
            <p:spPr>
              <a:xfrm>
                <a:off x="977113" y="277935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src</a:t>
                </a:r>
                <a:endParaRPr kumimoji="0" lang="en-US" sz="491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5" name="Signature">
                <a:extLst>
                  <a:ext uri="{FF2B5EF4-FFF2-40B4-BE49-F238E27FC236}">
                    <a16:creationId xmlns:a16="http://schemas.microsoft.com/office/drawing/2014/main" id="{6986129B-8C69-45E2-934D-CD3C2FAE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6" name="Signature">
                <a:extLst>
                  <a:ext uri="{FF2B5EF4-FFF2-40B4-BE49-F238E27FC236}">
                    <a16:creationId xmlns:a16="http://schemas.microsoft.com/office/drawing/2014/main" id="{08702A79-EB6D-40A8-A42E-8FDBD1F01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7" name="Signature">
                <a:extLst>
                  <a:ext uri="{FF2B5EF4-FFF2-40B4-BE49-F238E27FC236}">
                    <a16:creationId xmlns:a16="http://schemas.microsoft.com/office/drawing/2014/main" id="{F1FD70AD-D208-44B2-8902-4D8EDBBAD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388" y="2831948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8" name="Signature">
                <a:extLst>
                  <a:ext uri="{FF2B5EF4-FFF2-40B4-BE49-F238E27FC236}">
                    <a16:creationId xmlns:a16="http://schemas.microsoft.com/office/drawing/2014/main" id="{6010B425-41A7-403A-A2A8-5522B8CAA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8731" y="1933176"/>
                <a:ext cx="122744" cy="122744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9C978C-C684-4B73-B210-EB0E8C682ED3}"/>
                </a:ext>
              </a:extLst>
            </p:cNvPr>
            <p:cNvGrpSpPr/>
            <p:nvPr/>
          </p:nvGrpSpPr>
          <p:grpSpPr>
            <a:xfrm>
              <a:off x="3695441" y="1780564"/>
              <a:ext cx="145028" cy="1026279"/>
              <a:chOff x="1446767" y="1933176"/>
              <a:chExt cx="145028" cy="1026279"/>
            </a:xfrm>
          </p:grpSpPr>
          <p:pic>
            <p:nvPicPr>
              <p:cNvPr id="280" name="Signature">
                <a:extLst>
                  <a:ext uri="{FF2B5EF4-FFF2-40B4-BE49-F238E27FC236}">
                    <a16:creationId xmlns:a16="http://schemas.microsoft.com/office/drawing/2014/main" id="{E241FB6E-DA7E-47ED-A888-F433A53A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1" name="Signature">
                <a:extLst>
                  <a:ext uri="{FF2B5EF4-FFF2-40B4-BE49-F238E27FC236}">
                    <a16:creationId xmlns:a16="http://schemas.microsoft.com/office/drawing/2014/main" id="{3D637952-3667-4F71-A9B5-8207BE59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2" name="Signature">
                <a:extLst>
                  <a:ext uri="{FF2B5EF4-FFF2-40B4-BE49-F238E27FC236}">
                    <a16:creationId xmlns:a16="http://schemas.microsoft.com/office/drawing/2014/main" id="{1399A61E-0E32-4748-A0F1-AF159222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708" y="283671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3" name="Signature">
                <a:extLst>
                  <a:ext uri="{FF2B5EF4-FFF2-40B4-BE49-F238E27FC236}">
                    <a16:creationId xmlns:a16="http://schemas.microsoft.com/office/drawing/2014/main" id="{CE5F628A-417D-48F1-8305-8EABE09C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9051" y="1933176"/>
                <a:ext cx="122744" cy="122744"/>
              </a:xfrm>
              <a:prstGeom prst="rect">
                <a:avLst/>
              </a:prstGeom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FCB8241-DFDF-45FC-9547-536C4AAE18D0}"/>
              </a:ext>
            </a:extLst>
          </p:cNvPr>
          <p:cNvGrpSpPr/>
          <p:nvPr/>
        </p:nvGrpSpPr>
        <p:grpSpPr>
          <a:xfrm>
            <a:off x="9179343" y="2214359"/>
            <a:ext cx="145028" cy="1026279"/>
            <a:chOff x="1446767" y="1933176"/>
            <a:chExt cx="145028" cy="1026279"/>
          </a:xfrm>
        </p:grpSpPr>
        <p:pic>
          <p:nvPicPr>
            <p:cNvPr id="285" name="Signature">
              <a:extLst>
                <a:ext uri="{FF2B5EF4-FFF2-40B4-BE49-F238E27FC236}">
                  <a16:creationId xmlns:a16="http://schemas.microsoft.com/office/drawing/2014/main" id="{D0AE628F-4508-4783-A8AB-D26708A4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286" name="Signature">
              <a:extLst>
                <a:ext uri="{FF2B5EF4-FFF2-40B4-BE49-F238E27FC236}">
                  <a16:creationId xmlns:a16="http://schemas.microsoft.com/office/drawing/2014/main" id="{796906B8-AFD3-487A-8EB4-DE18E88C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287" name="Signature">
              <a:extLst>
                <a:ext uri="{FF2B5EF4-FFF2-40B4-BE49-F238E27FC236}">
                  <a16:creationId xmlns:a16="http://schemas.microsoft.com/office/drawing/2014/main" id="{0ECAA938-8EB3-4AC4-9E14-7FE64D4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708" y="2836711"/>
              <a:ext cx="122744" cy="122744"/>
            </a:xfrm>
            <a:prstGeom prst="rect">
              <a:avLst/>
            </a:prstGeom>
          </p:spPr>
        </p:pic>
        <p:pic>
          <p:nvPicPr>
            <p:cNvPr id="288" name="Signature">
              <a:extLst>
                <a:ext uri="{FF2B5EF4-FFF2-40B4-BE49-F238E27FC236}">
                  <a16:creationId xmlns:a16="http://schemas.microsoft.com/office/drawing/2014/main" id="{4EECABDC-90C0-4EB1-9035-58825764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D832-2D9D-497B-9CB4-4F58A1C1D6BA}"/>
              </a:ext>
            </a:extLst>
          </p:cNvPr>
          <p:cNvGrpSpPr/>
          <p:nvPr/>
        </p:nvGrpSpPr>
        <p:grpSpPr>
          <a:xfrm>
            <a:off x="2760075" y="991475"/>
            <a:ext cx="2087611" cy="3689908"/>
            <a:chOff x="2760075" y="991475"/>
            <a:chExt cx="2087611" cy="3689908"/>
          </a:xfrm>
        </p:grpSpPr>
        <p:grpSp>
          <p:nvGrpSpPr>
            <p:cNvPr id="3" name="Docker Hub">
              <a:extLst>
                <a:ext uri="{FF2B5EF4-FFF2-40B4-BE49-F238E27FC236}">
                  <a16:creationId xmlns:a16="http://schemas.microsoft.com/office/drawing/2014/main" id="{8DDD44B7-378A-4A65-81F5-7980463D6158}"/>
                </a:ext>
              </a:extLst>
            </p:cNvPr>
            <p:cNvGrpSpPr/>
            <p:nvPr/>
          </p:nvGrpSpPr>
          <p:grpSpPr>
            <a:xfrm>
              <a:off x="2760075" y="991475"/>
              <a:ext cx="1996590" cy="3689908"/>
              <a:chOff x="2760075" y="991475"/>
              <a:chExt cx="1996590" cy="36899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C5042C-F099-42CA-B437-ECF433D6805A}"/>
                  </a:ext>
                </a:extLst>
              </p:cNvPr>
              <p:cNvSpPr/>
              <p:nvPr/>
            </p:nvSpPr>
            <p:spPr>
              <a:xfrm>
                <a:off x="2760075" y="991475"/>
                <a:ext cx="1996590" cy="3689908"/>
              </a:xfrm>
              <a:prstGeom prst="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1826722"/>
                          <a:gd name="connsiteY0" fmla="*/ 0 h 2287201"/>
                          <a:gd name="connsiteX1" fmla="*/ 420146 w 1826722"/>
                          <a:gd name="connsiteY1" fmla="*/ 0 h 2287201"/>
                          <a:gd name="connsiteX2" fmla="*/ 858559 w 1826722"/>
                          <a:gd name="connsiteY2" fmla="*/ 0 h 2287201"/>
                          <a:gd name="connsiteX3" fmla="*/ 1315240 w 1826722"/>
                          <a:gd name="connsiteY3" fmla="*/ 0 h 2287201"/>
                          <a:gd name="connsiteX4" fmla="*/ 1826722 w 1826722"/>
                          <a:gd name="connsiteY4" fmla="*/ 0 h 2287201"/>
                          <a:gd name="connsiteX5" fmla="*/ 1826722 w 1826722"/>
                          <a:gd name="connsiteY5" fmla="*/ 617544 h 2287201"/>
                          <a:gd name="connsiteX6" fmla="*/ 1826722 w 1826722"/>
                          <a:gd name="connsiteY6" fmla="*/ 1143601 h 2287201"/>
                          <a:gd name="connsiteX7" fmla="*/ 1826722 w 1826722"/>
                          <a:gd name="connsiteY7" fmla="*/ 1761145 h 2287201"/>
                          <a:gd name="connsiteX8" fmla="*/ 1826722 w 1826722"/>
                          <a:gd name="connsiteY8" fmla="*/ 2287201 h 2287201"/>
                          <a:gd name="connsiteX9" fmla="*/ 1351774 w 1826722"/>
                          <a:gd name="connsiteY9" fmla="*/ 2287201 h 2287201"/>
                          <a:gd name="connsiteX10" fmla="*/ 949895 w 1826722"/>
                          <a:gd name="connsiteY10" fmla="*/ 2287201 h 2287201"/>
                          <a:gd name="connsiteX11" fmla="*/ 493215 w 1826722"/>
                          <a:gd name="connsiteY11" fmla="*/ 2287201 h 2287201"/>
                          <a:gd name="connsiteX12" fmla="*/ 0 w 1826722"/>
                          <a:gd name="connsiteY12" fmla="*/ 2287201 h 2287201"/>
                          <a:gd name="connsiteX13" fmla="*/ 0 w 1826722"/>
                          <a:gd name="connsiteY13" fmla="*/ 1715401 h 2287201"/>
                          <a:gd name="connsiteX14" fmla="*/ 0 w 1826722"/>
                          <a:gd name="connsiteY14" fmla="*/ 1189345 h 2287201"/>
                          <a:gd name="connsiteX15" fmla="*/ 0 w 1826722"/>
                          <a:gd name="connsiteY15" fmla="*/ 617544 h 2287201"/>
                          <a:gd name="connsiteX16" fmla="*/ 0 w 1826722"/>
                          <a:gd name="connsiteY16" fmla="*/ 0 h 2287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826722" h="2287201" extrusionOk="0">
                            <a:moveTo>
                              <a:pt x="0" y="0"/>
                            </a:moveTo>
                            <a:cubicBezTo>
                              <a:pt x="147020" y="-40010"/>
                              <a:pt x="243272" y="7804"/>
                              <a:pt x="420146" y="0"/>
                            </a:cubicBezTo>
                            <a:cubicBezTo>
                              <a:pt x="597020" y="-7804"/>
                              <a:pt x="673021" y="48817"/>
                              <a:pt x="858559" y="0"/>
                            </a:cubicBezTo>
                            <a:cubicBezTo>
                              <a:pt x="1044097" y="-48817"/>
                              <a:pt x="1102717" y="6541"/>
                              <a:pt x="1315240" y="0"/>
                            </a:cubicBezTo>
                            <a:cubicBezTo>
                              <a:pt x="1527763" y="-6541"/>
                              <a:pt x="1672359" y="3020"/>
                              <a:pt x="1826722" y="0"/>
                            </a:cubicBezTo>
                            <a:cubicBezTo>
                              <a:pt x="1895332" y="208853"/>
                              <a:pt x="1798092" y="422089"/>
                              <a:pt x="1826722" y="617544"/>
                            </a:cubicBezTo>
                            <a:cubicBezTo>
                              <a:pt x="1855352" y="812999"/>
                              <a:pt x="1818504" y="1015957"/>
                              <a:pt x="1826722" y="1143601"/>
                            </a:cubicBezTo>
                            <a:cubicBezTo>
                              <a:pt x="1834940" y="1271245"/>
                              <a:pt x="1814435" y="1521039"/>
                              <a:pt x="1826722" y="1761145"/>
                            </a:cubicBezTo>
                            <a:cubicBezTo>
                              <a:pt x="1839009" y="2001251"/>
                              <a:pt x="1803243" y="2170613"/>
                              <a:pt x="1826722" y="2287201"/>
                            </a:cubicBezTo>
                            <a:cubicBezTo>
                              <a:pt x="1632152" y="2333024"/>
                              <a:pt x="1500485" y="2258696"/>
                              <a:pt x="1351774" y="2287201"/>
                            </a:cubicBezTo>
                            <a:cubicBezTo>
                              <a:pt x="1203063" y="2315706"/>
                              <a:pt x="1099164" y="2255328"/>
                              <a:pt x="949895" y="2287201"/>
                            </a:cubicBezTo>
                            <a:cubicBezTo>
                              <a:pt x="800626" y="2319074"/>
                              <a:pt x="615970" y="2280238"/>
                              <a:pt x="493215" y="2287201"/>
                            </a:cubicBezTo>
                            <a:cubicBezTo>
                              <a:pt x="370460" y="2294164"/>
                              <a:pt x="180981" y="2265192"/>
                              <a:pt x="0" y="2287201"/>
                            </a:cubicBezTo>
                            <a:cubicBezTo>
                              <a:pt x="-15640" y="2151787"/>
                              <a:pt x="56294" y="1907929"/>
                              <a:pt x="0" y="1715401"/>
                            </a:cubicBezTo>
                            <a:cubicBezTo>
                              <a:pt x="-56294" y="1522873"/>
                              <a:pt x="17661" y="1426596"/>
                              <a:pt x="0" y="1189345"/>
                            </a:cubicBezTo>
                            <a:cubicBezTo>
                              <a:pt x="-17661" y="952094"/>
                              <a:pt x="64649" y="808241"/>
                              <a:pt x="0" y="617544"/>
                            </a:cubicBezTo>
                            <a:cubicBezTo>
                              <a:pt x="-64649" y="426847"/>
                              <a:pt x="51165" y="2317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Docker Hub </a:t>
                </a:r>
                <a:r>
                  <a:rPr kumimoji="0" lang="en-US" sz="12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(Distributor)</a:t>
                </a: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16280AB6-0E60-4997-B102-B7CBB765CC59}"/>
                  </a:ext>
                </a:extLst>
              </p:cNvPr>
              <p:cNvSpPr txBox="1"/>
              <p:nvPr/>
            </p:nvSpPr>
            <p:spPr>
              <a:xfrm>
                <a:off x="2944701" y="1460940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Arial"/>
                  </a:rPr>
                  <a:t>Wabbit Networks</a:t>
                </a: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168268CD-F774-448D-9FEF-DF1AF9156DB7}"/>
                  </a:ext>
                </a:extLst>
              </p:cNvPr>
              <p:cNvSpPr txBox="1"/>
              <p:nvPr/>
            </p:nvSpPr>
            <p:spPr>
              <a:xfrm>
                <a:off x="2935806" y="2914548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Spacely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 Sprockets</a:t>
                </a:r>
              </a:p>
            </p:txBody>
          </p:sp>
        </p:grpSp>
        <p:pic>
          <p:nvPicPr>
            <p:cNvPr id="304" name="Key">
              <a:extLst>
                <a:ext uri="{FF2B5EF4-FFF2-40B4-BE49-F238E27FC236}">
                  <a16:creationId xmlns:a16="http://schemas.microsoft.com/office/drawing/2014/main" id="{918B665C-B5C5-480C-A41B-B3849835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4941" y="1038385"/>
              <a:ext cx="122745" cy="122745"/>
            </a:xfrm>
            <a:prstGeom prst="rect">
              <a:avLst/>
            </a:prstGeom>
          </p:spPr>
        </p:pic>
      </p:grpSp>
      <p:pic>
        <p:nvPicPr>
          <p:cNvPr id="13" name="Key">
            <a:extLst>
              <a:ext uri="{FF2B5EF4-FFF2-40B4-BE49-F238E27FC236}">
                <a16:creationId xmlns:a16="http://schemas.microsoft.com/office/drawing/2014/main" id="{3D3A5541-49DB-4594-A49E-58C0E07D2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436" y="1038385"/>
            <a:ext cx="122745" cy="122745"/>
          </a:xfrm>
          <a:prstGeom prst="rect">
            <a:avLst/>
          </a:prstGeom>
        </p:spPr>
      </p:pic>
      <p:pic>
        <p:nvPicPr>
          <p:cNvPr id="309" name="Key">
            <a:extLst>
              <a:ext uri="{FF2B5EF4-FFF2-40B4-BE49-F238E27FC236}">
                <a16:creationId xmlns:a16="http://schemas.microsoft.com/office/drawing/2014/main" id="{2DD2E3D1-22B3-4313-9878-0EC761E4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395" y="3128189"/>
            <a:ext cx="122745" cy="122745"/>
          </a:xfrm>
          <a:prstGeom prst="rect">
            <a:avLst/>
          </a:prstGeom>
        </p:spPr>
      </p:pic>
      <p:pic>
        <p:nvPicPr>
          <p:cNvPr id="310" name="Key">
            <a:extLst>
              <a:ext uri="{FF2B5EF4-FFF2-40B4-BE49-F238E27FC236}">
                <a16:creationId xmlns:a16="http://schemas.microsoft.com/office/drawing/2014/main" id="{BCAB93BB-5E3F-4C77-A324-E80682B9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2862" y="4831256"/>
            <a:ext cx="122745" cy="122745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E3CD266D-486A-4707-B06A-F76D432B1A82}"/>
              </a:ext>
            </a:extLst>
          </p:cNvPr>
          <p:cNvSpPr txBox="1"/>
          <p:nvPr/>
        </p:nvSpPr>
        <p:spPr>
          <a:xfrm>
            <a:off x="7675414" y="1497201"/>
            <a:ext cx="71203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Docker Hub</a:t>
            </a:r>
            <a:endParaRPr lang="en-US" sz="900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D8CBD4B-AE97-4DD4-BA55-14B6D15C9D04}"/>
              </a:ext>
            </a:extLst>
          </p:cNvPr>
          <p:cNvSpPr txBox="1"/>
          <p:nvPr/>
        </p:nvSpPr>
        <p:spPr>
          <a:xfrm>
            <a:off x="7391845" y="1620867"/>
            <a:ext cx="995608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Spacely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Sprockets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8960759-A8B2-4699-83BD-76B3FB1FF586}"/>
              </a:ext>
            </a:extLst>
          </p:cNvPr>
          <p:cNvSpPr txBox="1"/>
          <p:nvPr/>
        </p:nvSpPr>
        <p:spPr>
          <a:xfrm>
            <a:off x="7431970" y="1744533"/>
            <a:ext cx="95548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Cogswell Cogs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520A92-62A2-4BD4-961B-88EF25E4ABAB}"/>
              </a:ext>
            </a:extLst>
          </p:cNvPr>
          <p:cNvGrpSpPr/>
          <p:nvPr/>
        </p:nvGrpSpPr>
        <p:grpSpPr>
          <a:xfrm>
            <a:off x="827615" y="1717966"/>
            <a:ext cx="619115" cy="1128415"/>
            <a:chOff x="972360" y="1870366"/>
            <a:chExt cx="619115" cy="1128415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D8954F-9E58-4E88-8D56-F969DD296CAC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4" name="SBoM">
              <a:extLst>
                <a:ext uri="{FF2B5EF4-FFF2-40B4-BE49-F238E27FC236}">
                  <a16:creationId xmlns:a16="http://schemas.microsoft.com/office/drawing/2014/main" id="{4BB47439-252E-4744-B53E-7BD131CABA3C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5" name="ScanResult">
              <a:extLst>
                <a:ext uri="{FF2B5EF4-FFF2-40B4-BE49-F238E27FC236}">
                  <a16:creationId xmlns:a16="http://schemas.microsoft.com/office/drawing/2014/main" id="{9335B1BD-6B80-4C60-AF48-655B1BA9FAC7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Ssrc">
              <a:extLst>
                <a:ext uri="{FF2B5EF4-FFF2-40B4-BE49-F238E27FC236}">
                  <a16:creationId xmlns:a16="http://schemas.microsoft.com/office/drawing/2014/main" id="{55D69D36-9644-4187-8FF3-28EC094E5F4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7" name="Signature">
              <a:extLst>
                <a:ext uri="{FF2B5EF4-FFF2-40B4-BE49-F238E27FC236}">
                  <a16:creationId xmlns:a16="http://schemas.microsoft.com/office/drawing/2014/main" id="{F4214FEF-2082-4253-AF94-2E5599AB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298" name="Signature">
              <a:extLst>
                <a:ext uri="{FF2B5EF4-FFF2-40B4-BE49-F238E27FC236}">
                  <a16:creationId xmlns:a16="http://schemas.microsoft.com/office/drawing/2014/main" id="{55FE871C-A551-42D9-A50D-2563A09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299" name="Signature">
              <a:extLst>
                <a:ext uri="{FF2B5EF4-FFF2-40B4-BE49-F238E27FC236}">
                  <a16:creationId xmlns:a16="http://schemas.microsoft.com/office/drawing/2014/main" id="{1F019C32-5487-4DD2-A43A-1DE42B7A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00" name="Signature">
              <a:extLst>
                <a:ext uri="{FF2B5EF4-FFF2-40B4-BE49-F238E27FC236}">
                  <a16:creationId xmlns:a16="http://schemas.microsoft.com/office/drawing/2014/main" id="{1BD007D7-A6CD-4317-B887-C929F5C1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14244A-DE73-4273-8986-D20EA21E1230}"/>
              </a:ext>
            </a:extLst>
          </p:cNvPr>
          <p:cNvGrpSpPr/>
          <p:nvPr/>
        </p:nvGrpSpPr>
        <p:grpSpPr>
          <a:xfrm>
            <a:off x="827225" y="1717966"/>
            <a:ext cx="619115" cy="1128415"/>
            <a:chOff x="972360" y="1870366"/>
            <a:chExt cx="619115" cy="1128415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325826-31FF-4497-B96C-0DA4A9D1A6E2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3" name="SBoM">
              <a:extLst>
                <a:ext uri="{FF2B5EF4-FFF2-40B4-BE49-F238E27FC236}">
                  <a16:creationId xmlns:a16="http://schemas.microsoft.com/office/drawing/2014/main" id="{AE3C8D31-B7AE-48E4-85E8-C8D88746DC3E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5" name="ScanResult">
              <a:extLst>
                <a:ext uri="{FF2B5EF4-FFF2-40B4-BE49-F238E27FC236}">
                  <a16:creationId xmlns:a16="http://schemas.microsoft.com/office/drawing/2014/main" id="{162824A3-B85B-408E-A62B-A4AD7929ADF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Ssrc">
              <a:extLst>
                <a:ext uri="{FF2B5EF4-FFF2-40B4-BE49-F238E27FC236}">
                  <a16:creationId xmlns:a16="http://schemas.microsoft.com/office/drawing/2014/main" id="{501BAC43-D7AE-4A38-A0FB-15C61B131830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" name="Signature">
              <a:extLst>
                <a:ext uri="{FF2B5EF4-FFF2-40B4-BE49-F238E27FC236}">
                  <a16:creationId xmlns:a16="http://schemas.microsoft.com/office/drawing/2014/main" id="{6C358CF4-2D10-41AB-ACA2-0A96449D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08" name="Signature">
              <a:extLst>
                <a:ext uri="{FF2B5EF4-FFF2-40B4-BE49-F238E27FC236}">
                  <a16:creationId xmlns:a16="http://schemas.microsoft.com/office/drawing/2014/main" id="{5EB6903E-4C1F-46AC-9B0F-10691F74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11" name="Signature">
              <a:extLst>
                <a:ext uri="{FF2B5EF4-FFF2-40B4-BE49-F238E27FC236}">
                  <a16:creationId xmlns:a16="http://schemas.microsoft.com/office/drawing/2014/main" id="{86F4A216-5245-452B-A058-180396AF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12" name="Signature">
              <a:extLst>
                <a:ext uri="{FF2B5EF4-FFF2-40B4-BE49-F238E27FC236}">
                  <a16:creationId xmlns:a16="http://schemas.microsoft.com/office/drawing/2014/main" id="{88030C86-56AC-4E7A-A651-5FC018E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2EEFB8A-D08A-460E-B312-FC62EFCE7908}"/>
              </a:ext>
            </a:extLst>
          </p:cNvPr>
          <p:cNvGrpSpPr/>
          <p:nvPr/>
        </p:nvGrpSpPr>
        <p:grpSpPr>
          <a:xfrm>
            <a:off x="823211" y="1717966"/>
            <a:ext cx="619115" cy="1128415"/>
            <a:chOff x="972360" y="1870366"/>
            <a:chExt cx="619115" cy="1128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F7ED307-8FA0-4EF3-B3DC-C0BA0817354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6" name="SBoM">
              <a:extLst>
                <a:ext uri="{FF2B5EF4-FFF2-40B4-BE49-F238E27FC236}">
                  <a16:creationId xmlns:a16="http://schemas.microsoft.com/office/drawing/2014/main" id="{42D1CAAB-5120-42BA-A09D-A12A32E39555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7" name="ScanResult">
              <a:extLst>
                <a:ext uri="{FF2B5EF4-FFF2-40B4-BE49-F238E27FC236}">
                  <a16:creationId xmlns:a16="http://schemas.microsoft.com/office/drawing/2014/main" id="{BDD403F0-6B9B-4D88-9C4F-B75C6F44946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Ssrc">
              <a:extLst>
                <a:ext uri="{FF2B5EF4-FFF2-40B4-BE49-F238E27FC236}">
                  <a16:creationId xmlns:a16="http://schemas.microsoft.com/office/drawing/2014/main" id="{529FEBFF-D0F4-4C63-8F31-D538093CEEDE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9" name="Signature">
              <a:extLst>
                <a:ext uri="{FF2B5EF4-FFF2-40B4-BE49-F238E27FC236}">
                  <a16:creationId xmlns:a16="http://schemas.microsoft.com/office/drawing/2014/main" id="{260E782B-483F-4898-9E85-755EDB8F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20" name="Signature">
              <a:extLst>
                <a:ext uri="{FF2B5EF4-FFF2-40B4-BE49-F238E27FC236}">
                  <a16:creationId xmlns:a16="http://schemas.microsoft.com/office/drawing/2014/main" id="{25660B78-3066-4C15-A565-2D64B56B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21" name="Signature">
              <a:extLst>
                <a:ext uri="{FF2B5EF4-FFF2-40B4-BE49-F238E27FC236}">
                  <a16:creationId xmlns:a16="http://schemas.microsoft.com/office/drawing/2014/main" id="{9D5A7E25-E858-46F2-9B2A-133D92FF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22" name="Signature">
              <a:extLst>
                <a:ext uri="{FF2B5EF4-FFF2-40B4-BE49-F238E27FC236}">
                  <a16:creationId xmlns:a16="http://schemas.microsoft.com/office/drawing/2014/main" id="{7F187262-1532-4285-837F-EA8E568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43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75507 0.015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74336 -0.030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07 0.01527 L 0.86211 0.075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68072 -0.0428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7968 -0.04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3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07407E-6 L 0.67942 -0.057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2448 -0.0671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24" y="-33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3203 0.176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2" y="87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73476 0.3995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32" y="1997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8555 0.0002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8815 -0.0747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3959 0.0634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0521 0.0696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3472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6146 -0.2173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1088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56289 -0.4483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38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9" grpId="0" animBg="1"/>
      <p:bldP spid="411" grpId="0" animBg="1"/>
      <p:bldP spid="411" grpId="1" animBg="1"/>
      <p:bldP spid="411" grpId="2" animBg="1"/>
      <p:bldP spid="529" grpId="0" animBg="1"/>
      <p:bldP spid="529" grpId="1" animBg="1"/>
      <p:bldP spid="529" grpId="2" animBg="1"/>
      <p:bldP spid="529" grpId="3" animBg="1"/>
      <p:bldP spid="532" grpId="0" animBg="1"/>
      <p:bldP spid="532" grpId="1" animBg="1"/>
      <p:bldP spid="532" grpId="2" animBg="1"/>
      <p:bldP spid="533" grpId="0" animBg="1"/>
      <p:bldP spid="533" grpId="1" animBg="1"/>
      <p:bldP spid="533" grpId="2" animBg="1"/>
      <p:bldP spid="315" grpId="0"/>
      <p:bldP spid="289" grpId="0"/>
      <p:bldP spid="2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67CB5A-B529-431E-A65D-FA5E2FF7D074}"/>
              </a:ext>
            </a:extLst>
          </p:cNvPr>
          <p:cNvSpPr/>
          <p:nvPr/>
        </p:nvSpPr>
        <p:spPr>
          <a:xfrm>
            <a:off x="9421741" y="3428996"/>
            <a:ext cx="1379756" cy="1825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9FCFE-BCD4-4443-963F-A9CA592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CE06-00A0-41F8-BCB1-7B1942D5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Public Registry, for which content?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C718E9-8E1D-458F-A2E6-111762E5FE9C}"/>
              </a:ext>
            </a:extLst>
          </p:cNvPr>
          <p:cNvGrpSpPr/>
          <p:nvPr/>
        </p:nvGrpSpPr>
        <p:grpSpPr>
          <a:xfrm>
            <a:off x="6213004" y="3428998"/>
            <a:ext cx="1211962" cy="1825584"/>
            <a:chOff x="6213004" y="3428998"/>
            <a:chExt cx="1211962" cy="18255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080963-A6F5-489C-943D-D42B2A541DA4}"/>
                </a:ext>
              </a:extLst>
            </p:cNvPr>
            <p:cNvSpPr/>
            <p:nvPr/>
          </p:nvSpPr>
          <p:spPr>
            <a:xfrm>
              <a:off x="6213004" y="3428998"/>
              <a:ext cx="1211962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56CE2E-754F-49EF-A0F1-D7039D7EF13B}"/>
                </a:ext>
              </a:extLst>
            </p:cNvPr>
            <p:cNvGrpSpPr/>
            <p:nvPr/>
          </p:nvGrpSpPr>
          <p:grpSpPr>
            <a:xfrm>
              <a:off x="6245679" y="3647169"/>
              <a:ext cx="1179287" cy="1203307"/>
              <a:chOff x="6760185" y="3647169"/>
              <a:chExt cx="1179287" cy="1203307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CEFD695-846D-4173-B432-2CCAA798A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0185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mcr</a:t>
                </a:r>
                <a:endParaRPr lang="en-US" dirty="0"/>
              </a:p>
            </p:txBody>
          </p:sp>
          <p:grpSp>
            <p:nvGrpSpPr>
              <p:cNvPr id="10" name="MCR">
                <a:extLst>
                  <a:ext uri="{FF2B5EF4-FFF2-40B4-BE49-F238E27FC236}">
                    <a16:creationId xmlns:a16="http://schemas.microsoft.com/office/drawing/2014/main" id="{29C87FC9-C2B9-4EF2-B128-D0EEF3CA645F}"/>
                  </a:ext>
                </a:extLst>
              </p:cNvPr>
              <p:cNvGrpSpPr/>
              <p:nvPr/>
            </p:nvGrpSpPr>
            <p:grpSpPr>
              <a:xfrm>
                <a:off x="6954917" y="4296896"/>
                <a:ext cx="789823" cy="553580"/>
                <a:chOff x="2693602" y="4255008"/>
                <a:chExt cx="789935" cy="55366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7279C0-5B5C-43DB-B683-8E6F31C2D9A4}"/>
                    </a:ext>
                  </a:extLst>
                </p:cNvPr>
                <p:cNvSpPr txBox="1"/>
                <p:nvPr/>
              </p:nvSpPr>
              <p:spPr>
                <a:xfrm>
                  <a:off x="2693602" y="4608585"/>
                  <a:ext cx="789935" cy="20008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MCR" descr="C:\Users\steve\AppData\Local\Temp\SNAGHTML3c2ca0f.PNG">
                  <a:extLst>
                    <a:ext uri="{FF2B5EF4-FFF2-40B4-BE49-F238E27FC236}">
                      <a16:creationId xmlns:a16="http://schemas.microsoft.com/office/drawing/2014/main" id="{6558F1A1-B3F5-4CB8-AB92-FB780614D1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373" y="4255008"/>
                  <a:ext cx="439154" cy="4035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5FE8FB-2651-43FF-994C-4A626DDD7B57}"/>
              </a:ext>
            </a:extLst>
          </p:cNvPr>
          <p:cNvGrpSpPr/>
          <p:nvPr/>
        </p:nvGrpSpPr>
        <p:grpSpPr>
          <a:xfrm>
            <a:off x="7872638" y="3428997"/>
            <a:ext cx="1206817" cy="1825584"/>
            <a:chOff x="7872638" y="3428997"/>
            <a:chExt cx="1206817" cy="18255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A444DF-49BC-4198-A75B-DB965DB7F126}"/>
                </a:ext>
              </a:extLst>
            </p:cNvPr>
            <p:cNvSpPr/>
            <p:nvPr/>
          </p:nvSpPr>
          <p:spPr>
            <a:xfrm>
              <a:off x="7881395" y="3428997"/>
              <a:ext cx="119806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92F936-5A62-40A3-BEB2-5FE0463AE024}"/>
                </a:ext>
              </a:extLst>
            </p:cNvPr>
            <p:cNvGrpSpPr/>
            <p:nvPr/>
          </p:nvGrpSpPr>
          <p:grpSpPr>
            <a:xfrm>
              <a:off x="7872638" y="3647169"/>
              <a:ext cx="1179287" cy="1097494"/>
              <a:chOff x="7968343" y="3647169"/>
              <a:chExt cx="1179287" cy="1097494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023AEF8-DC86-40DF-B064-5464A6D0F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8343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github</a:t>
                </a:r>
                <a:endParaRPr lang="en-US" dirty="0"/>
              </a:p>
            </p:txBody>
          </p:sp>
          <p:pic>
            <p:nvPicPr>
              <p:cNvPr id="14" name="GitHub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545EE8F-1FE1-41DD-8B0D-4A16DB1A2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693" y="4237907"/>
                <a:ext cx="506756" cy="506756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9A48F-D9DB-4594-B5E9-F7888AF20537}"/>
              </a:ext>
            </a:extLst>
          </p:cNvPr>
          <p:cNvGrpSpPr/>
          <p:nvPr/>
        </p:nvGrpSpPr>
        <p:grpSpPr>
          <a:xfrm>
            <a:off x="1513115" y="3298249"/>
            <a:ext cx="1963058" cy="1956335"/>
            <a:chOff x="1513115" y="3298249"/>
            <a:chExt cx="1963058" cy="19563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57F8FC-05E7-4F64-8F59-FAE9C195FF21}"/>
                </a:ext>
              </a:extLst>
            </p:cNvPr>
            <p:cNvSpPr/>
            <p:nvPr/>
          </p:nvSpPr>
          <p:spPr>
            <a:xfrm>
              <a:off x="1815102" y="3429000"/>
              <a:ext cx="1407028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57BC66-3B59-43A4-A03A-718B48619AED}"/>
                </a:ext>
              </a:extLst>
            </p:cNvPr>
            <p:cNvGrpSpPr/>
            <p:nvPr/>
          </p:nvGrpSpPr>
          <p:grpSpPr>
            <a:xfrm>
              <a:off x="1513115" y="3298249"/>
              <a:ext cx="1963058" cy="1508994"/>
              <a:chOff x="1513115" y="3298249"/>
              <a:chExt cx="1963058" cy="1508994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08E653-5B68-44BD-A4AF-D1017157D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3115" y="3298249"/>
                <a:ext cx="1963058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/>
                  <a:t>docker </a:t>
                </a:r>
                <a:br>
                  <a:rPr lang="en-US" dirty="0"/>
                </a:br>
                <a:r>
                  <a:rPr lang="en-US" dirty="0"/>
                  <a:t>hub</a:t>
                </a:r>
              </a:p>
            </p:txBody>
          </p:sp>
          <p:grpSp>
            <p:nvGrpSpPr>
              <p:cNvPr id="15" name="Docker Hub">
                <a:extLst>
                  <a:ext uri="{FF2B5EF4-FFF2-40B4-BE49-F238E27FC236}">
                    <a16:creationId xmlns:a16="http://schemas.microsoft.com/office/drawing/2014/main" id="{3EA508C4-E26A-4016-A078-61168FD17A4D}"/>
                  </a:ext>
                </a:extLst>
              </p:cNvPr>
              <p:cNvGrpSpPr/>
              <p:nvPr/>
            </p:nvGrpSpPr>
            <p:grpSpPr>
              <a:xfrm>
                <a:off x="2056317" y="4189630"/>
                <a:ext cx="793232" cy="617613"/>
                <a:chOff x="8081204" y="5137617"/>
                <a:chExt cx="1358036" cy="1057369"/>
              </a:xfrm>
            </p:grpSpPr>
            <p:pic>
              <p:nvPicPr>
                <p:cNvPr id="16" name="Docker Hub" descr="Image result for docker hub logo">
                  <a:extLst>
                    <a:ext uri="{FF2B5EF4-FFF2-40B4-BE49-F238E27FC236}">
                      <a16:creationId xmlns:a16="http://schemas.microsoft.com/office/drawing/2014/main" id="{32E031FE-FF10-439F-9199-AA92144ECB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135"/>
                <a:stretch/>
              </p:blipFill>
              <p:spPr bwMode="auto">
                <a:xfrm>
                  <a:off x="8280189" y="5137617"/>
                  <a:ext cx="1070675" cy="887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B796D9-EEF0-4B99-8F90-91821A276FE4}"/>
                    </a:ext>
                  </a:extLst>
                </p:cNvPr>
                <p:cNvSpPr txBox="1"/>
                <p:nvPr/>
              </p:nvSpPr>
              <p:spPr>
                <a:xfrm>
                  <a:off x="8081204" y="5795130"/>
                  <a:ext cx="1358036" cy="399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800704-8E90-4B1F-9AFA-013DFF519390}"/>
              </a:ext>
            </a:extLst>
          </p:cNvPr>
          <p:cNvGrpSpPr/>
          <p:nvPr/>
        </p:nvGrpSpPr>
        <p:grpSpPr>
          <a:xfrm>
            <a:off x="3923845" y="3274189"/>
            <a:ext cx="1874162" cy="1980391"/>
            <a:chOff x="3923845" y="3274189"/>
            <a:chExt cx="1874162" cy="19803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DE5B9-05E6-4538-A8AF-E54FAA35C725}"/>
                </a:ext>
              </a:extLst>
            </p:cNvPr>
            <p:cNvSpPr/>
            <p:nvPr/>
          </p:nvSpPr>
          <p:spPr>
            <a:xfrm>
              <a:off x="4105704" y="3428996"/>
              <a:ext cx="144245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D0D692-653D-47C2-91D7-9BEE47560239}"/>
                </a:ext>
              </a:extLst>
            </p:cNvPr>
            <p:cNvGrpSpPr/>
            <p:nvPr/>
          </p:nvGrpSpPr>
          <p:grpSpPr>
            <a:xfrm>
              <a:off x="3923845" y="3274189"/>
              <a:ext cx="1874162" cy="1467243"/>
              <a:chOff x="4151086" y="3274189"/>
              <a:chExt cx="1874162" cy="1467243"/>
            </a:xfrm>
          </p:grpSpPr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D3EDDE-5D6E-4FC3-B8F3-06A550265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1086" y="3274189"/>
                <a:ext cx="1874162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ecr</a:t>
                </a:r>
                <a:br>
                  <a:rPr lang="en-US" dirty="0"/>
                </a:br>
                <a:r>
                  <a:rPr lang="en-US" dirty="0"/>
                  <a:t>public</a:t>
                </a:r>
              </a:p>
            </p:txBody>
          </p:sp>
          <p:pic>
            <p:nvPicPr>
              <p:cNvPr id="1026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6E04014C-4451-4040-BB98-BDC026D4F7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48" r="29048"/>
              <a:stretch/>
            </p:blipFill>
            <p:spPr bwMode="auto">
              <a:xfrm>
                <a:off x="4803692" y="4223208"/>
                <a:ext cx="521185" cy="51822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26AAF9-BB80-4A86-959A-F82E82C19D26}"/>
              </a:ext>
            </a:extLst>
          </p:cNvPr>
          <p:cNvGrpSpPr/>
          <p:nvPr/>
        </p:nvGrpSpPr>
        <p:grpSpPr>
          <a:xfrm>
            <a:off x="9415376" y="3287866"/>
            <a:ext cx="1325962" cy="1438122"/>
            <a:chOff x="9415376" y="3287866"/>
            <a:chExt cx="1325962" cy="1438122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D2C26F2-60C3-4B9B-97EE-A3325B646FFB}"/>
                </a:ext>
              </a:extLst>
            </p:cNvPr>
            <p:cNvSpPr txBox="1">
              <a:spLocks/>
            </p:cNvSpPr>
            <p:nvPr/>
          </p:nvSpPr>
          <p:spPr>
            <a:xfrm>
              <a:off x="9415376" y="3287866"/>
              <a:ext cx="1325962" cy="93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4064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50800" indent="0" algn="ctr">
                <a:buNone/>
              </a:pPr>
              <a:r>
                <a:rPr lang="en-US" dirty="0"/>
                <a:t>your registry</a:t>
              </a:r>
            </a:p>
          </p:txBody>
        </p:sp>
        <p:pic>
          <p:nvPicPr>
            <p:cNvPr id="31" name="Distribution">
              <a:extLst>
                <a:ext uri="{FF2B5EF4-FFF2-40B4-BE49-F238E27FC236}">
                  <a16:creationId xmlns:a16="http://schemas.microsoft.com/office/drawing/2014/main" id="{9ACD4928-0EC1-4209-8825-86D433F4E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8483" y="4219233"/>
              <a:ext cx="506756" cy="50675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56F214-75C8-4E3B-A045-DB31E681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0234C36-C48B-4829-87F7-B41D82601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41359BC-7020-4B6A-8475-BD5B30A6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2ABB757-7DE9-4938-B545-3B49D283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7F68F8E7-E285-4000-96C3-CFBBA3E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5423812" y="2412092"/>
            <a:ext cx="1054699" cy="554784"/>
          </a:xfrm>
          <a:prstGeom prst="rect">
            <a:avLst/>
          </a:prstGeom>
          <a:noFill/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A8A616CD-1F1C-4840-94A2-4C2BC93A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1"/>
            <a:ext cx="1016599" cy="53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10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27891 0.3407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17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09166 0.3393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696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57 0.3421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710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20391 0.3370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33398 0.3358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FCFE-BCD4-4443-963F-A9CA592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CE06-00A0-41F8-BCB1-7B1942D5E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869"/>
            <a:ext cx="10515600" cy="5053094"/>
          </a:xfrm>
        </p:spPr>
        <p:txBody>
          <a:bodyPr/>
          <a:lstStyle/>
          <a:p>
            <a:r>
              <a:rPr lang="en-US" dirty="0"/>
              <a:t>Promote the content you trust to a location you trust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4A028-8C2A-4649-97EF-11D51DEA3D33}"/>
              </a:ext>
            </a:extLst>
          </p:cNvPr>
          <p:cNvSpPr/>
          <p:nvPr/>
        </p:nvSpPr>
        <p:spPr>
          <a:xfrm>
            <a:off x="275492" y="1864106"/>
            <a:ext cx="2010508" cy="1749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Public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DD4C6-2727-449C-9A45-41A0FF6A5B9B}"/>
              </a:ext>
            </a:extLst>
          </p:cNvPr>
          <p:cNvSpPr/>
          <p:nvPr/>
        </p:nvSpPr>
        <p:spPr>
          <a:xfrm>
            <a:off x="3533048" y="4091353"/>
            <a:ext cx="2010508" cy="22273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Shared Internal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3F1E50-A955-484D-88BD-81437B73A085}"/>
              </a:ext>
            </a:extLst>
          </p:cNvPr>
          <p:cNvSpPr/>
          <p:nvPr/>
        </p:nvSpPr>
        <p:spPr>
          <a:xfrm>
            <a:off x="5691071" y="4091353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2CFF-4979-4BE0-B36D-B8EE7E5796DE}"/>
              </a:ext>
            </a:extLst>
          </p:cNvPr>
          <p:cNvSpPr/>
          <p:nvPr/>
        </p:nvSpPr>
        <p:spPr>
          <a:xfrm>
            <a:off x="7849094" y="4091353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Staging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5DAD26-6E02-41D3-9390-D50C6B5D19D1}"/>
              </a:ext>
            </a:extLst>
          </p:cNvPr>
          <p:cNvSpPr/>
          <p:nvPr/>
        </p:nvSpPr>
        <p:spPr>
          <a:xfrm>
            <a:off x="10007116" y="4091353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Prod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C8E672-88D2-4663-B041-12C0F86E6B74}"/>
              </a:ext>
            </a:extLst>
          </p:cNvPr>
          <p:cNvSpPr/>
          <p:nvPr/>
        </p:nvSpPr>
        <p:spPr>
          <a:xfrm>
            <a:off x="5691071" y="5357445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04AB01-A615-4526-BD99-37E109993616}"/>
              </a:ext>
            </a:extLst>
          </p:cNvPr>
          <p:cNvSpPr/>
          <p:nvPr/>
        </p:nvSpPr>
        <p:spPr>
          <a:xfrm>
            <a:off x="7849094" y="5357445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Staging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D70CB-3AD5-4E56-9AEC-E0A312D946C0}"/>
              </a:ext>
            </a:extLst>
          </p:cNvPr>
          <p:cNvSpPr/>
          <p:nvPr/>
        </p:nvSpPr>
        <p:spPr>
          <a:xfrm>
            <a:off x="10007116" y="5357445"/>
            <a:ext cx="2010508" cy="9612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Prod</a:t>
            </a:r>
          </a:p>
        </p:txBody>
      </p:sp>
      <p:pic>
        <p:nvPicPr>
          <p:cNvPr id="31" name="marketing-image">
            <a:extLst>
              <a:ext uri="{FF2B5EF4-FFF2-40B4-BE49-F238E27FC236}">
                <a16:creationId xmlns:a16="http://schemas.microsoft.com/office/drawing/2014/main" id="{1B7EB7E5-84FF-4BC7-9EF4-5FFE9A92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934445" y="2673530"/>
            <a:ext cx="835245" cy="608536"/>
          </a:xfrm>
          <a:prstGeom prst="rect">
            <a:avLst/>
          </a:prstGeom>
        </p:spPr>
      </p:pic>
      <p:pic>
        <p:nvPicPr>
          <p:cNvPr id="32" name="marketing-image">
            <a:extLst>
              <a:ext uri="{FF2B5EF4-FFF2-40B4-BE49-F238E27FC236}">
                <a16:creationId xmlns:a16="http://schemas.microsoft.com/office/drawing/2014/main" id="{1F730F28-11E1-490E-AC4B-B26434BF7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996633" y="2718838"/>
            <a:ext cx="710870" cy="517920"/>
          </a:xfrm>
          <a:prstGeom prst="rect">
            <a:avLst/>
          </a:prstGeom>
        </p:spPr>
      </p:pic>
      <p:pic>
        <p:nvPicPr>
          <p:cNvPr id="34" name="marketing-image">
            <a:extLst>
              <a:ext uri="{FF2B5EF4-FFF2-40B4-BE49-F238E27FC236}">
                <a16:creationId xmlns:a16="http://schemas.microsoft.com/office/drawing/2014/main" id="{02755CDF-CE25-4DF2-972E-48D09B851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983427" y="4946085"/>
            <a:ext cx="710870" cy="517920"/>
          </a:xfrm>
          <a:prstGeom prst="rect">
            <a:avLst/>
          </a:prstGeom>
        </p:spPr>
      </p:pic>
      <p:pic>
        <p:nvPicPr>
          <p:cNvPr id="35" name="marketing-image">
            <a:extLst>
              <a:ext uri="{FF2B5EF4-FFF2-40B4-BE49-F238E27FC236}">
                <a16:creationId xmlns:a16="http://schemas.microsoft.com/office/drawing/2014/main" id="{BBFE6792-1B75-41C2-92DF-9D83ABA7E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332869" y="4493762"/>
            <a:ext cx="710870" cy="517920"/>
          </a:xfrm>
          <a:prstGeom prst="rect">
            <a:avLst/>
          </a:prstGeom>
        </p:spPr>
      </p:pic>
      <p:pic>
        <p:nvPicPr>
          <p:cNvPr id="36" name="marketing-image">
            <a:extLst>
              <a:ext uri="{FF2B5EF4-FFF2-40B4-BE49-F238E27FC236}">
                <a16:creationId xmlns:a16="http://schemas.microsoft.com/office/drawing/2014/main" id="{5487CC69-9E0E-4C55-89AA-76D596F8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498913" y="4493762"/>
            <a:ext cx="710870" cy="517920"/>
          </a:xfrm>
          <a:prstGeom prst="rect">
            <a:avLst/>
          </a:prstGeom>
        </p:spPr>
      </p:pic>
      <p:pic>
        <p:nvPicPr>
          <p:cNvPr id="37" name="marketing-image">
            <a:extLst>
              <a:ext uri="{FF2B5EF4-FFF2-40B4-BE49-F238E27FC236}">
                <a16:creationId xmlns:a16="http://schemas.microsoft.com/office/drawing/2014/main" id="{E849AF5C-6BE8-4E51-8282-3E3BFA30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10664957" y="4493762"/>
            <a:ext cx="710870" cy="517920"/>
          </a:xfrm>
          <a:prstGeom prst="rect">
            <a:avLst/>
          </a:prstGeom>
        </p:spPr>
      </p:pic>
      <p:pic>
        <p:nvPicPr>
          <p:cNvPr id="41" name="marketing-image">
            <a:extLst>
              <a:ext uri="{FF2B5EF4-FFF2-40B4-BE49-F238E27FC236}">
                <a16:creationId xmlns:a16="http://schemas.microsoft.com/office/drawing/2014/main" id="{625D6F37-6CB9-4166-BAD0-978F5B38D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983427" y="4946085"/>
            <a:ext cx="710870" cy="517920"/>
          </a:xfrm>
          <a:prstGeom prst="rect">
            <a:avLst/>
          </a:prstGeom>
        </p:spPr>
      </p:pic>
      <p:pic>
        <p:nvPicPr>
          <p:cNvPr id="42" name="marketing-image">
            <a:extLst>
              <a:ext uri="{FF2B5EF4-FFF2-40B4-BE49-F238E27FC236}">
                <a16:creationId xmlns:a16="http://schemas.microsoft.com/office/drawing/2014/main" id="{968406D7-9A02-4470-8C4E-6AC7F95C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351801" y="5755098"/>
            <a:ext cx="710870" cy="517920"/>
          </a:xfrm>
          <a:prstGeom prst="rect">
            <a:avLst/>
          </a:prstGeom>
        </p:spPr>
      </p:pic>
      <p:pic>
        <p:nvPicPr>
          <p:cNvPr id="43" name="marketing-image">
            <a:extLst>
              <a:ext uri="{FF2B5EF4-FFF2-40B4-BE49-F238E27FC236}">
                <a16:creationId xmlns:a16="http://schemas.microsoft.com/office/drawing/2014/main" id="{B72B552C-5DFA-42CE-9A1B-C0A920B5E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517845" y="5755098"/>
            <a:ext cx="710870" cy="517920"/>
          </a:xfrm>
          <a:prstGeom prst="rect">
            <a:avLst/>
          </a:prstGeom>
        </p:spPr>
      </p:pic>
      <p:pic>
        <p:nvPicPr>
          <p:cNvPr id="44" name="marketing-image">
            <a:extLst>
              <a:ext uri="{FF2B5EF4-FFF2-40B4-BE49-F238E27FC236}">
                <a16:creationId xmlns:a16="http://schemas.microsoft.com/office/drawing/2014/main" id="{168539E2-7BF8-4451-A4A0-9A432DB7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10683889" y="5755098"/>
            <a:ext cx="710870" cy="517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817E34-E854-4B86-864F-5CEAFAD0EAAA}"/>
              </a:ext>
            </a:extLst>
          </p:cNvPr>
          <p:cNvSpPr/>
          <p:nvPr/>
        </p:nvSpPr>
        <p:spPr>
          <a:xfrm>
            <a:off x="7781925" y="3970020"/>
            <a:ext cx="4324350" cy="1165860"/>
          </a:xfrm>
          <a:prstGeom prst="rect">
            <a:avLst/>
          </a:prstGeom>
          <a:noFill/>
          <a:ln w="666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F78E9C-A1F8-4AD4-8DB4-40E2900FA047}"/>
              </a:ext>
            </a:extLst>
          </p:cNvPr>
          <p:cNvSpPr/>
          <p:nvPr/>
        </p:nvSpPr>
        <p:spPr>
          <a:xfrm>
            <a:off x="7781925" y="5257213"/>
            <a:ext cx="2149489" cy="1165860"/>
          </a:xfrm>
          <a:prstGeom prst="rect">
            <a:avLst/>
          </a:prstGeom>
          <a:noFill/>
          <a:ln w="666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34DDC7-DCB0-4FC1-A9BE-7B9DF482A82E}"/>
              </a:ext>
            </a:extLst>
          </p:cNvPr>
          <p:cNvSpPr/>
          <p:nvPr/>
        </p:nvSpPr>
        <p:spPr>
          <a:xfrm>
            <a:off x="9926771" y="5257213"/>
            <a:ext cx="2149489" cy="1165860"/>
          </a:xfrm>
          <a:prstGeom prst="rect">
            <a:avLst/>
          </a:prstGeom>
          <a:noFill/>
          <a:ln w="666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69AA401B-5DF8-4FCE-9DBF-13AAB692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206" y="3613745"/>
            <a:ext cx="404095" cy="4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C189BD1-8209-4608-BD4A-752D42998636}"/>
              </a:ext>
            </a:extLst>
          </p:cNvPr>
          <p:cNvSpPr/>
          <p:nvPr/>
        </p:nvSpPr>
        <p:spPr>
          <a:xfrm>
            <a:off x="3124200" y="3429001"/>
            <a:ext cx="9067800" cy="3165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ACME Rockets</a:t>
            </a:r>
          </a:p>
        </p:txBody>
      </p:sp>
    </p:spTree>
    <p:extLst>
      <p:ext uri="{BB962C8B-B14F-4D97-AF65-F5344CB8AC3E}">
        <p14:creationId xmlns:p14="http://schemas.microsoft.com/office/powerpoint/2010/main" val="165820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46 C -0.00026 0.09329 -0.00078 0.07176 0.00143 0.21852 C 0.00729 0.3375 0.16367 0.31782 0.24492 0.32477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0.19271 -0.0659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1776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774 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0.19427 0.1178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1776 -1.85185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17774 -1.85185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6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589" y="4693405"/>
            <a:ext cx="6654412" cy="2164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Artifacts are promoted across environments </a:t>
            </a:r>
          </a:p>
          <a:p>
            <a:pPr lvl="1"/>
            <a:r>
              <a:rPr lang="en-US" sz="1967" dirty="0"/>
              <a:t>Pubic </a:t>
            </a:r>
            <a:r>
              <a:rPr lang="en-US" sz="1967" dirty="0">
                <a:sym typeface="Wingdings" panose="05000000000000000000" pitchFamily="2" charset="2"/>
              </a:rPr>
              <a:t> Shared Internal  Dev  Staging  Prod</a:t>
            </a:r>
            <a:endParaRPr lang="en-US" sz="1967" dirty="0"/>
          </a:p>
          <a:p>
            <a:r>
              <a:rPr lang="en-US" sz="2800" dirty="0"/>
              <a:t>Many of these destinations are within restricted networks (</a:t>
            </a:r>
            <a:r>
              <a:rPr lang="en-US" sz="2800" dirty="0" err="1"/>
              <a:t>Vnets</a:t>
            </a:r>
            <a:r>
              <a:rPr lang="en-US" sz="2800" dirty="0"/>
              <a:t>)</a:t>
            </a:r>
          </a:p>
          <a:p>
            <a:r>
              <a:rPr lang="en-US" sz="2800" dirty="0"/>
              <a:t>The supply chain objects should travel with the artifacts</a:t>
            </a:r>
          </a:p>
          <a:p>
            <a:r>
              <a:rPr lang="en-US" sz="2800" dirty="0"/>
              <a:t>Enabling evaluation and validation of the supply chain objects, where the content is consumed from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23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764C-324B-4384-A19F-FFB5D59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YASS</a:t>
            </a:r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1" y="2764591"/>
            <a:ext cx="1219479" cy="121947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336657"/>
            <a:ext cx="1878596" cy="19568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798" y="5889653"/>
            <a:ext cx="851700" cy="851700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9061865" y="4776889"/>
            <a:ext cx="923632" cy="934804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69" y="4776889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149" y="5793180"/>
            <a:ext cx="1044643" cy="1044643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6867765" y="5844015"/>
            <a:ext cx="857251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5274871" y="13140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80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02" y="2764591"/>
            <a:ext cx="1219479" cy="121947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7699616" y="2957811"/>
            <a:ext cx="857251" cy="942975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39" y="2925237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7666425" y="2906929"/>
            <a:ext cx="923632" cy="934804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920" y="2852008"/>
            <a:ext cx="1044643" cy="1044643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67" y="2929563"/>
            <a:ext cx="851700" cy="851700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296043"/>
            <a:ext cx="47096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2" y="3308273"/>
            <a:ext cx="667124" cy="1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23" y="3283115"/>
            <a:ext cx="60667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301773"/>
            <a:ext cx="422671" cy="2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32" y="3291841"/>
            <a:ext cx="511829" cy="2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7840347" y="3283115"/>
            <a:ext cx="715135" cy="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9035" y="2279775"/>
            <a:ext cx="2104763" cy="2114287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4355161" y="2517279"/>
            <a:ext cx="16658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</a:t>
            </a:r>
            <a:r>
              <a:rPr lang="en-US" sz="3200" dirty="0"/>
              <a:t>et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US" sz="3200" dirty="0"/>
              <a:t>nother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torage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4349573" y="251411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</a:t>
            </a:r>
            <a:endParaRPr lang="en-US" sz="32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4357978" y="300938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  <a:endParaRPr lang="en-US" sz="32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4359191" y="3488962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4360859" y="39840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4013405" y="206696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!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439420" y="1312859"/>
            <a:ext cx="4987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&amp;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Registries are ubiquitous across all cloud providers </a:t>
            </a:r>
          </a:p>
          <a:p>
            <a:pPr lvl="1"/>
            <a:r>
              <a:rPr lang="en-US" sz="2667" dirty="0"/>
              <a:t>Cloud, On-Prem, IoT</a:t>
            </a:r>
          </a:p>
          <a:p>
            <a:r>
              <a:rPr lang="en-US" sz="2667" dirty="0"/>
              <a:t>Support performance, reliability, security capabilities from </a:t>
            </a:r>
            <a:r>
              <a:rPr lang="en-US" sz="2667" dirty="0" err="1"/>
              <a:t>dev</a:t>
            </a:r>
            <a:r>
              <a:rPr lang="en-US" sz="2667" dirty="0" err="1">
                <a:sym typeface="Wingdings" panose="05000000000000000000" pitchFamily="2" charset="2"/>
              </a:rPr>
              <a:t></a:t>
            </a:r>
            <a:r>
              <a:rPr lang="en-US" sz="2667" dirty="0" err="1"/>
              <a:t>prod</a:t>
            </a:r>
            <a:endParaRPr lang="en-US" sz="2667" dirty="0"/>
          </a:p>
          <a:p>
            <a:endParaRPr lang="en-US" sz="3200" dirty="0"/>
          </a:p>
          <a:p>
            <a:r>
              <a:rPr lang="en-US" sz="2667" b="1" i="1" dirty="0"/>
              <a:t>Users </a:t>
            </a:r>
            <a:r>
              <a:rPr lang="en-US" sz="2667" dirty="0"/>
              <a:t>want fewer services to run, configure &amp; maintain</a:t>
            </a:r>
          </a:p>
          <a:p>
            <a:r>
              <a:rPr lang="en-US" sz="2667" b="1" i="1" dirty="0"/>
              <a:t>Artifact authors </a:t>
            </a:r>
            <a:r>
              <a:rPr lang="en-US" sz="2667" dirty="0"/>
              <a:t>want to focus on their thing</a:t>
            </a:r>
          </a:p>
          <a:p>
            <a:pPr lvl="1"/>
            <a:r>
              <a:rPr lang="en-US" sz="2133" i="1" dirty="0"/>
              <a:t>Does the SPDX, </a:t>
            </a:r>
            <a:r>
              <a:rPr lang="en-US" sz="2133" i="1" dirty="0" err="1"/>
              <a:t>CycloneDX</a:t>
            </a:r>
            <a:r>
              <a:rPr lang="en-US" sz="2133" i="1" dirty="0"/>
              <a:t>, Foo Community want to design, spec, build, operate</a:t>
            </a:r>
            <a:br>
              <a:rPr lang="en-US" sz="2133" i="1" dirty="0"/>
            </a:br>
            <a:r>
              <a:rPr lang="en-US" sz="2133" b="1" i="1" dirty="0"/>
              <a:t>Y</a:t>
            </a:r>
            <a:r>
              <a:rPr lang="en-US" sz="2133" i="1" dirty="0"/>
              <a:t>et </a:t>
            </a:r>
            <a:r>
              <a:rPr lang="en-US" sz="2133" b="1" i="1" dirty="0"/>
              <a:t>A</a:t>
            </a:r>
            <a:r>
              <a:rPr lang="en-US" sz="2133" i="1" dirty="0"/>
              <a:t>nother </a:t>
            </a:r>
            <a:r>
              <a:rPr lang="en-US" sz="2133" b="1" i="1" dirty="0"/>
              <a:t>S</a:t>
            </a:r>
            <a:r>
              <a:rPr lang="en-US" sz="2133" i="1" dirty="0"/>
              <a:t>torage </a:t>
            </a:r>
            <a:r>
              <a:rPr lang="en-US" sz="2133" b="1" i="1" dirty="0"/>
              <a:t>S</a:t>
            </a:r>
            <a:r>
              <a:rPr lang="en-US" sz="2133" i="1" dirty="0"/>
              <a:t>ervice?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02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artifacts exist, and none should have to create YASS</a:t>
            </a:r>
          </a:p>
          <a:p>
            <a:r>
              <a:rPr lang="en-US" dirty="0"/>
              <a:t>Persisted alongside the subject artifact</a:t>
            </a:r>
          </a:p>
          <a:p>
            <a:pPr lvl="1"/>
            <a:r>
              <a:rPr lang="en-US" dirty="0"/>
              <a:t>Solves the discovery problem &amp; network isolated/air-gapped environments</a:t>
            </a:r>
          </a:p>
          <a:p>
            <a:pPr lvl="1"/>
            <a:r>
              <a:rPr lang="en-US" dirty="0"/>
              <a:t>Reference Types artifacts can be copied with the target artifact</a:t>
            </a:r>
          </a:p>
          <a:p>
            <a:r>
              <a:rPr lang="en-US" dirty="0"/>
              <a:t>Associated with, but separable from the target artifact </a:t>
            </a:r>
          </a:p>
          <a:p>
            <a:pPr lvl="1"/>
            <a:r>
              <a:rPr lang="en-US" dirty="0"/>
              <a:t>Solves the trojan horse validation challenge</a:t>
            </a:r>
          </a:p>
          <a:p>
            <a:r>
              <a:rPr lang="en-US" dirty="0"/>
              <a:t>Target artifact must not change when adding new artifacts</a:t>
            </a:r>
          </a:p>
          <a:p>
            <a:pPr lvl="1"/>
            <a:r>
              <a:rPr lang="en-US" dirty="0"/>
              <a:t>  docker pull mcr.microsoft.com/dotnet/runtime:5.0</a:t>
            </a:r>
          </a:p>
          <a:p>
            <a:pPr lvl="1"/>
            <a:r>
              <a:rPr lang="sv-SE" dirty="0"/>
              <a:t>  docker pull mcr.microsoft.com/dotnet/runtime@sha256:ca9c27f79cfc669d74befcd93f</a:t>
            </a:r>
            <a:endParaRPr lang="en-US" dirty="0"/>
          </a:p>
          <a:p>
            <a:pPr lvl="1"/>
            <a:r>
              <a:rPr lang="en-US" dirty="0"/>
              <a:t>Helm chart references</a:t>
            </a:r>
          </a:p>
          <a:p>
            <a:pPr lvl="1"/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9863720" y="6492876"/>
            <a:ext cx="451821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1- YASS- </a:t>
            </a:r>
            <a:r>
              <a:rPr lang="en-US" sz="1051" b="1" dirty="0"/>
              <a:t>Y</a:t>
            </a:r>
            <a:r>
              <a:rPr lang="en-US" sz="1051" dirty="0"/>
              <a:t>et </a:t>
            </a:r>
            <a:r>
              <a:rPr lang="en-US" sz="1051" b="1" dirty="0"/>
              <a:t>A</a:t>
            </a:r>
            <a:r>
              <a:rPr lang="en-US" sz="1051" dirty="0"/>
              <a:t>nother </a:t>
            </a:r>
            <a:r>
              <a:rPr lang="en-US" sz="1051" b="1" dirty="0"/>
              <a:t>S</a:t>
            </a:r>
            <a:r>
              <a:rPr lang="en-US" sz="1051" dirty="0"/>
              <a:t>torage </a:t>
            </a:r>
            <a:r>
              <a:rPr lang="en-US" sz="1051" b="1" dirty="0"/>
              <a:t>S</a:t>
            </a:r>
            <a:r>
              <a:rPr lang="en-US" sz="1051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80441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200"/>
          <a:stretch/>
        </p:blipFill>
        <p:spPr>
          <a:xfrm>
            <a:off x="4757326" y="3173461"/>
            <a:ext cx="2140705" cy="2108596"/>
          </a:xfrm>
          <a:prstGeom prst="rect">
            <a:avLst/>
          </a:prstGeom>
        </p:spPr>
      </p:pic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 t="44" b="-295"/>
          <a:stretch/>
        </p:blipFill>
        <p:spPr bwMode="auto">
          <a:xfrm>
            <a:off x="3231811" y="399879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22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t="671" b="-396"/>
          <a:stretch/>
        </p:blipFill>
        <p:spPr bwMode="auto">
          <a:xfrm>
            <a:off x="3133644" y="3317937"/>
            <a:ext cx="1016940" cy="651112"/>
          </a:xfrm>
          <a:prstGeom prst="rect">
            <a:avLst/>
          </a:prstGeom>
          <a:noFill/>
        </p:spPr>
      </p:pic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049732" y="459041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110703ED-8F42-47C2-A051-9A7614B457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176" y="1352775"/>
            <a:ext cx="4248150" cy="12382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D9E500-032F-4FD7-A73D-5DC99D50F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59781" y="1346104"/>
            <a:ext cx="1238250" cy="1238250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3F7A27-82B3-41EA-935B-5605ED6E79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3319" y="1521105"/>
            <a:ext cx="2939338" cy="10699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6D346D-3F0A-4534-AFD7-6702972A37BC}"/>
              </a:ext>
            </a:extLst>
          </p:cNvPr>
          <p:cNvSpPr txBox="1"/>
          <p:nvPr/>
        </p:nvSpPr>
        <p:spPr>
          <a:xfrm>
            <a:off x="8354569" y="2883690"/>
            <a:ext cx="1565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A3F59E-B955-426C-A999-E9F77A9CA3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b="16602"/>
          <a:stretch/>
        </p:blipFill>
        <p:spPr>
          <a:xfrm>
            <a:off x="10373017" y="3560930"/>
            <a:ext cx="1512091" cy="13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0C4A-C0D5-4083-8131-5B8BA686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&amp;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0D76-DD3D-4DF8-BC93-2C257F6F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location infer identity?</a:t>
            </a:r>
          </a:p>
          <a:p>
            <a:r>
              <a:rPr lang="en-US" dirty="0"/>
              <a:t>Should identity be associated with location?</a:t>
            </a:r>
          </a:p>
          <a:p>
            <a:r>
              <a:rPr lang="en-US" dirty="0"/>
              <a:t>Does the path of an artifact matter if it’s proven to be the same as when it was created?</a:t>
            </a:r>
          </a:p>
          <a:p>
            <a:r>
              <a:rPr lang="en-US" dirty="0"/>
              <a:t>Can you trust the unique identity?</a:t>
            </a:r>
          </a:p>
          <a:p>
            <a:r>
              <a:rPr lang="en-US" dirty="0"/>
              <a:t>Signing enables</a:t>
            </a:r>
          </a:p>
          <a:p>
            <a:pPr marL="50800" indent="0" algn="ctr">
              <a:buNone/>
            </a:pPr>
            <a:r>
              <a:rPr lang="en-US" sz="3600" b="1" dirty="0"/>
              <a:t>Trust of the entity that attested to the artifact, regardless of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4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627791" y="20987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algn="l"/>
            <a: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  <a:t>NOTARY: </a:t>
            </a:r>
            <a:b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</a:br>
            <a: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  <a:t>STATE OF THE CONTAINER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1C07-352D-45D2-82FF-653E3A33A7D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blog logo">
            <a:extLst>
              <a:ext uri="{FF2B5EF4-FFF2-40B4-BE49-F238E27FC236}">
                <a16:creationId xmlns:a16="http://schemas.microsoft.com/office/drawing/2014/main" id="{FA1A27C5-2E05-483A-A034-90F5753A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CE3B21EE-3899-4475-A184-F912ABD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3450E1-9EBA-41C2-AB66-C4D012526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BB075724-A79D-4637-A8CD-53D17E8A4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B10DD-6A00-489F-93AC-D5D3DF61E469}"/>
              </a:ext>
            </a:extLst>
          </p:cNvPr>
          <p:cNvSpPr txBox="1"/>
          <p:nvPr/>
        </p:nvSpPr>
        <p:spPr>
          <a:xfrm>
            <a:off x="4819078" y="3725007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bg1"/>
                </a:solidFill>
              </a:rPr>
              <a:t>CTO</a:t>
            </a:r>
          </a:p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Image result for blog logo">
            <a:extLst>
              <a:ext uri="{FF2B5EF4-FFF2-40B4-BE49-F238E27FC236}">
                <a16:creationId xmlns:a16="http://schemas.microsoft.com/office/drawing/2014/main" id="{35ECC9F8-16FC-4586-BCF5-9DAE811E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4633786" y="52828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0B97A3ED-3D57-42C8-86F6-642076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83" y="50337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14F2B05-A1D8-46FC-BC70-90C012CB4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7" y="5473637"/>
            <a:ext cx="106505" cy="106505"/>
          </a:xfrm>
          <a:prstGeom prst="rect">
            <a:avLst/>
          </a:prstGeom>
        </p:spPr>
      </p:pic>
      <p:pic>
        <p:nvPicPr>
          <p:cNvPr id="21" name="Picture 6" descr="Image result for email logo">
            <a:extLst>
              <a:ext uri="{FF2B5EF4-FFF2-40B4-BE49-F238E27FC236}">
                <a16:creationId xmlns:a16="http://schemas.microsoft.com/office/drawing/2014/main" id="{39F4F82A-A667-4E94-B827-E93C5DB99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691883" y="48379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5C7-F0C1-4979-88E8-973F14B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Notary v2 Enables Secure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55EA-4CC5-44AC-B941-D55E1687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Signatures are associated with a </a:t>
            </a:r>
            <a:r>
              <a:rPr lang="en-US" b="1" dirty="0"/>
              <a:t>subject </a:t>
            </a:r>
            <a:r>
              <a:rPr lang="en-US" dirty="0"/>
              <a:t>artifact</a:t>
            </a:r>
          </a:p>
          <a:p>
            <a:r>
              <a:rPr lang="en-US" dirty="0"/>
              <a:t>Signatures are promoted </a:t>
            </a:r>
            <a:r>
              <a:rPr lang="en-US" b="1" i="1" dirty="0"/>
              <a:t>with</a:t>
            </a:r>
            <a:r>
              <a:rPr lang="en-US" dirty="0"/>
              <a:t> the artifact</a:t>
            </a:r>
          </a:p>
          <a:p>
            <a:r>
              <a:rPr lang="en-US" b="1" i="1" dirty="0"/>
              <a:t>Multiple </a:t>
            </a:r>
            <a:r>
              <a:rPr lang="en-US" dirty="0"/>
              <a:t>signatures may be associated with a given artifact</a:t>
            </a:r>
          </a:p>
          <a:p>
            <a:r>
              <a:rPr lang="en-US" dirty="0"/>
              <a:t>Signatures are separable, </a:t>
            </a:r>
            <a:br>
              <a:rPr lang="en-US" dirty="0"/>
            </a:br>
            <a:r>
              <a:rPr lang="en-US" dirty="0"/>
              <a:t>	enabling protection from trojan horse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313B-220E-4AA6-B644-D4FA6175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6C1106-9821-480E-9F6B-4010D1FF1BED}"/>
              </a:ext>
            </a:extLst>
          </p:cNvPr>
          <p:cNvSpPr/>
          <p:nvPr/>
        </p:nvSpPr>
        <p:spPr>
          <a:xfrm>
            <a:off x="5833605" y="2517303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8486506-7C47-429E-91D8-D3FEEB5176C2}"/>
              </a:ext>
            </a:extLst>
          </p:cNvPr>
          <p:cNvSpPr txBox="1">
            <a:spLocks/>
          </p:cNvSpPr>
          <p:nvPr/>
        </p:nvSpPr>
        <p:spPr>
          <a:xfrm>
            <a:off x="0" y="2568618"/>
            <a:ext cx="4935538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/>
              <a:t>Reference types enable adding artifacts which refer to a subject artifact</a:t>
            </a:r>
          </a:p>
          <a:p>
            <a:endParaRPr lang="en-US" sz="20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EEE3555-294E-49F3-9877-B0D7F7F5CA21}"/>
              </a:ext>
            </a:extLst>
          </p:cNvPr>
          <p:cNvSpPr/>
          <p:nvPr/>
        </p:nvSpPr>
        <p:spPr>
          <a:xfrm rot="10800000">
            <a:off x="6045240" y="352666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Net-monitor">
            <a:extLst>
              <a:ext uri="{FF2B5EF4-FFF2-40B4-BE49-F238E27FC236}">
                <a16:creationId xmlns:a16="http://schemas.microsoft.com/office/drawing/2014/main" id="{A576B34B-A61E-452A-BC34-57BAD8334F78}"/>
              </a:ext>
            </a:extLst>
          </p:cNvPr>
          <p:cNvGrpSpPr/>
          <p:nvPr/>
        </p:nvGrpSpPr>
        <p:grpSpPr>
          <a:xfrm>
            <a:off x="5958099" y="2741480"/>
            <a:ext cx="2088190" cy="860699"/>
            <a:chOff x="8600004" y="1385294"/>
            <a:chExt cx="2784254" cy="1147598"/>
          </a:xfrm>
        </p:grpSpPr>
        <p:sp>
          <p:nvSpPr>
            <p:cNvPr id="60" name="artifact-border">
              <a:extLst>
                <a:ext uri="{FF2B5EF4-FFF2-40B4-BE49-F238E27FC236}">
                  <a16:creationId xmlns:a16="http://schemas.microsoft.com/office/drawing/2014/main" id="{E44545DC-D36E-48A8-A35C-DADC3CD5196F}"/>
                </a:ext>
              </a:extLst>
            </p:cNvPr>
            <p:cNvSpPr/>
            <p:nvPr/>
          </p:nvSpPr>
          <p:spPr>
            <a:xfrm>
              <a:off x="8696945" y="1453378"/>
              <a:ext cx="2687313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95F9D63-CC40-46BA-814A-22847C5C5BC1}"/>
                </a:ext>
              </a:extLst>
            </p:cNvPr>
            <p:cNvGrpSpPr/>
            <p:nvPr/>
          </p:nvGrpSpPr>
          <p:grpSpPr>
            <a:xfrm>
              <a:off x="8600004" y="1385294"/>
              <a:ext cx="2784254" cy="1103099"/>
              <a:chOff x="6919893" y="798303"/>
              <a:chExt cx="2784254" cy="1103099"/>
            </a:xfrm>
          </p:grpSpPr>
          <p:sp>
            <p:nvSpPr>
              <p:cNvPr id="62" name="artifact-name">
                <a:extLst>
                  <a:ext uri="{FF2B5EF4-FFF2-40B4-BE49-F238E27FC236}">
                    <a16:creationId xmlns:a16="http://schemas.microsoft.com/office/drawing/2014/main" id="{C89FF392-0024-4CDE-9A53-E2D9ED1BBA30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63" name="artifact-mask">
                <a:extLst>
                  <a:ext uri="{FF2B5EF4-FFF2-40B4-BE49-F238E27FC236}">
                    <a16:creationId xmlns:a16="http://schemas.microsoft.com/office/drawing/2014/main" id="{3225188C-1827-403B-9B5E-C6BA89A0E66F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64" name="Container Image">
                <a:extLst>
                  <a:ext uri="{FF2B5EF4-FFF2-40B4-BE49-F238E27FC236}">
                    <a16:creationId xmlns:a16="http://schemas.microsoft.com/office/drawing/2014/main" id="{146A0C29-1BF2-45AC-B6D4-D769C8A39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88C46176-6ADE-41C5-B2A0-0340D33EB83C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Sig Label">
                <a:extLst>
                  <a:ext uri="{FF2B5EF4-FFF2-40B4-BE49-F238E27FC236}">
                    <a16:creationId xmlns:a16="http://schemas.microsoft.com/office/drawing/2014/main" id="{76A5E986-FFA2-4B25-8F13-491C68E7BADB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67" name="Sig Label">
                <a:extLst>
                  <a:ext uri="{FF2B5EF4-FFF2-40B4-BE49-F238E27FC236}">
                    <a16:creationId xmlns:a16="http://schemas.microsoft.com/office/drawing/2014/main" id="{16ED6B24-9C7D-4BF1-B2DC-2C52A6FA7236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23B26BB2-5748-4D1A-A119-9507EDAC7AA9}"/>
                  </a:ext>
                </a:extLst>
              </p:cNvPr>
              <p:cNvCxnSpPr>
                <a:cxnSpLocks/>
                <a:stCxn id="66" idx="1"/>
                <a:endCxn id="64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0308DCDA-82BC-4988-BB6F-5FEEDFE6D7BE}"/>
                  </a:ext>
                </a:extLst>
              </p:cNvPr>
              <p:cNvCxnSpPr>
                <a:cxnSpLocks/>
                <a:stCxn id="67" idx="1"/>
                <a:endCxn id="64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Sig Label">
                <a:extLst>
                  <a:ext uri="{FF2B5EF4-FFF2-40B4-BE49-F238E27FC236}">
                    <a16:creationId xmlns:a16="http://schemas.microsoft.com/office/drawing/2014/main" id="{9D48DB22-B8F1-4C15-9404-3B7582713DBB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973F9611-2827-4E69-B09A-F196DF555B2E}"/>
                  </a:ext>
                </a:extLst>
              </p:cNvPr>
              <p:cNvCxnSpPr>
                <a:cxnSpLocks/>
                <a:stCxn id="70" idx="1"/>
                <a:endCxn id="64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Sig Label">
                <a:extLst>
                  <a:ext uri="{FF2B5EF4-FFF2-40B4-BE49-F238E27FC236}">
                    <a16:creationId xmlns:a16="http://schemas.microsoft.com/office/drawing/2014/main" id="{F4F57ED6-89B6-49F1-A8A1-D71AB2242572}"/>
                  </a:ext>
                </a:extLst>
              </p:cNvPr>
              <p:cNvSpPr txBox="1"/>
              <p:nvPr/>
            </p:nvSpPr>
            <p:spPr>
              <a:xfrm>
                <a:off x="7587756" y="1118124"/>
                <a:ext cx="2116391" cy="16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73" name="Wabbit-Networks Sig">
            <a:extLst>
              <a:ext uri="{FF2B5EF4-FFF2-40B4-BE49-F238E27FC236}">
                <a16:creationId xmlns:a16="http://schemas.microsoft.com/office/drawing/2014/main" id="{C04F61C5-E446-4B1E-BE86-84F03FB50D78}"/>
              </a:ext>
            </a:extLst>
          </p:cNvPr>
          <p:cNvGrpSpPr/>
          <p:nvPr/>
        </p:nvGrpSpPr>
        <p:grpSpPr>
          <a:xfrm>
            <a:off x="6378142" y="3686702"/>
            <a:ext cx="2129457" cy="784505"/>
            <a:chOff x="9460153" y="3826108"/>
            <a:chExt cx="2839276" cy="1046006"/>
          </a:xfrm>
        </p:grpSpPr>
        <p:sp>
          <p:nvSpPr>
            <p:cNvPr id="74" name="artifact-border">
              <a:extLst>
                <a:ext uri="{FF2B5EF4-FFF2-40B4-BE49-F238E27FC236}">
                  <a16:creationId xmlns:a16="http://schemas.microsoft.com/office/drawing/2014/main" id="{29053CA6-6D26-4DAB-AF71-84267D95F2BA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75" name="Container Image">
              <a:extLst>
                <a:ext uri="{FF2B5EF4-FFF2-40B4-BE49-F238E27FC236}">
                  <a16:creationId xmlns:a16="http://schemas.microsoft.com/office/drawing/2014/main" id="{F1E4AD04-0831-413A-BE5B-C8A12A2D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AE40AD6-0D28-42AF-91E3-EDAA6381D653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artifact-name">
              <a:extLst>
                <a:ext uri="{FF2B5EF4-FFF2-40B4-BE49-F238E27FC236}">
                  <a16:creationId xmlns:a16="http://schemas.microsoft.com/office/drawing/2014/main" id="{E227A3B9-7180-4BFA-8F8E-F4847F1EA90E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78" name="Sig Label">
              <a:extLst>
                <a:ext uri="{FF2B5EF4-FFF2-40B4-BE49-F238E27FC236}">
                  <a16:creationId xmlns:a16="http://schemas.microsoft.com/office/drawing/2014/main" id="{FEAC82D1-69BC-45E9-9AE3-669CEA4379A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431ABBA5-B454-4883-8F8C-C067BB5D839C}"/>
                </a:ext>
              </a:extLst>
            </p:cNvPr>
            <p:cNvCxnSpPr>
              <a:cxnSpLocks/>
              <a:stCxn id="78" idx="1"/>
              <a:endCxn id="83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ig Label">
              <a:extLst>
                <a:ext uri="{FF2B5EF4-FFF2-40B4-BE49-F238E27FC236}">
                  <a16:creationId xmlns:a16="http://schemas.microsoft.com/office/drawing/2014/main" id="{859F2CA0-4B03-4C14-813B-AC995148B5B2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81" name="Sig Label">
              <a:extLst>
                <a:ext uri="{FF2B5EF4-FFF2-40B4-BE49-F238E27FC236}">
                  <a16:creationId xmlns:a16="http://schemas.microsoft.com/office/drawing/2014/main" id="{065C7403-28BB-4267-8B49-A0626C5731EB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A5E2A3F-7A11-4AFD-A2D3-9FE0E27C07B7}"/>
              </a:ext>
            </a:extLst>
          </p:cNvPr>
          <p:cNvCxnSpPr>
            <a:cxnSpLocks/>
            <a:stCxn id="80" idx="1"/>
            <a:endCxn id="58" idx="0"/>
          </p:cNvCxnSpPr>
          <p:nvPr/>
        </p:nvCxnSpPr>
        <p:spPr>
          <a:xfrm rot="10800000">
            <a:off x="6084816" y="3594896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40E3D5A-D485-435F-B4AA-8C08357E595E}"/>
              </a:ext>
            </a:extLst>
          </p:cNvPr>
          <p:cNvSpPr/>
          <p:nvPr/>
        </p:nvSpPr>
        <p:spPr>
          <a:xfrm rot="10800000">
            <a:off x="6517132" y="3720464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4F227BDB-94CC-4091-8F42-936ABD39B3BC}"/>
              </a:ext>
            </a:extLst>
          </p:cNvPr>
          <p:cNvSpPr/>
          <p:nvPr/>
        </p:nvSpPr>
        <p:spPr>
          <a:xfrm rot="10800000">
            <a:off x="6445693" y="3720464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B5A132B1-4B5F-4B93-95EE-1E5AA17DF446}"/>
              </a:ext>
            </a:extLst>
          </p:cNvPr>
          <p:cNvSpPr/>
          <p:nvPr/>
        </p:nvSpPr>
        <p:spPr>
          <a:xfrm rot="10800000">
            <a:off x="6447440" y="528811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6" name="Wabbit-Networks Sig">
            <a:extLst>
              <a:ext uri="{FF2B5EF4-FFF2-40B4-BE49-F238E27FC236}">
                <a16:creationId xmlns:a16="http://schemas.microsoft.com/office/drawing/2014/main" id="{D8D19E45-B7ED-4AFE-A23E-3992011ADCD9}"/>
              </a:ext>
            </a:extLst>
          </p:cNvPr>
          <p:cNvGrpSpPr/>
          <p:nvPr/>
        </p:nvGrpSpPr>
        <p:grpSpPr>
          <a:xfrm>
            <a:off x="6391625" y="4562078"/>
            <a:ext cx="2113582" cy="778155"/>
            <a:chOff x="9481318" y="3834574"/>
            <a:chExt cx="2818111" cy="1037540"/>
          </a:xfrm>
        </p:grpSpPr>
        <p:sp>
          <p:nvSpPr>
            <p:cNvPr id="87" name="artifact-border">
              <a:extLst>
                <a:ext uri="{FF2B5EF4-FFF2-40B4-BE49-F238E27FC236}">
                  <a16:creationId xmlns:a16="http://schemas.microsoft.com/office/drawing/2014/main" id="{724CADD0-3DE6-4C10-920C-B425F576C76B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073854F-C4BC-4A1A-BB1D-80589966C268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artifact-name">
              <a:extLst>
                <a:ext uri="{FF2B5EF4-FFF2-40B4-BE49-F238E27FC236}">
                  <a16:creationId xmlns:a16="http://schemas.microsoft.com/office/drawing/2014/main" id="{F5978F49-BA4E-46A8-8E0B-A5A466E7F8C9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90" name="Sig Label">
              <a:extLst>
                <a:ext uri="{FF2B5EF4-FFF2-40B4-BE49-F238E27FC236}">
                  <a16:creationId xmlns:a16="http://schemas.microsoft.com/office/drawing/2014/main" id="{848824F5-7B3B-4262-BEE1-6052BEE0CED6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9362C15C-D274-4CE7-AB7D-A7C701D03A0F}"/>
                </a:ext>
              </a:extLst>
            </p:cNvPr>
            <p:cNvCxnSpPr>
              <a:cxnSpLocks/>
              <a:stCxn id="90" idx="1"/>
              <a:endCxn id="94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Sig Label">
              <a:extLst>
                <a:ext uri="{FF2B5EF4-FFF2-40B4-BE49-F238E27FC236}">
                  <a16:creationId xmlns:a16="http://schemas.microsoft.com/office/drawing/2014/main" id="{76C20896-131D-447B-B3AE-B74AE9A8278A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93" name="Sig Label">
              <a:extLst>
                <a:ext uri="{FF2B5EF4-FFF2-40B4-BE49-F238E27FC236}">
                  <a16:creationId xmlns:a16="http://schemas.microsoft.com/office/drawing/2014/main" id="{A4E4B170-D9AA-4390-97A6-1365375D6176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94" name="Container Image">
              <a:extLst>
                <a:ext uri="{FF2B5EF4-FFF2-40B4-BE49-F238E27FC236}">
                  <a16:creationId xmlns:a16="http://schemas.microsoft.com/office/drawing/2014/main" id="{1DAF3E1A-6480-48F9-A7D4-D60C91D1D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3A54B0A-6639-4AA2-B6B2-94D1690F0BE2}"/>
              </a:ext>
            </a:extLst>
          </p:cNvPr>
          <p:cNvCxnSpPr>
            <a:cxnSpLocks/>
            <a:stCxn id="92" idx="1"/>
            <a:endCxn id="58" idx="0"/>
          </p:cNvCxnSpPr>
          <p:nvPr/>
        </p:nvCxnSpPr>
        <p:spPr>
          <a:xfrm rot="10800000">
            <a:off x="6084817" y="3594896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Wabbit-Networks Sig">
            <a:extLst>
              <a:ext uri="{FF2B5EF4-FFF2-40B4-BE49-F238E27FC236}">
                <a16:creationId xmlns:a16="http://schemas.microsoft.com/office/drawing/2014/main" id="{03C06D9A-217E-4C16-808F-44BCBC8AA5CC}"/>
              </a:ext>
            </a:extLst>
          </p:cNvPr>
          <p:cNvGrpSpPr/>
          <p:nvPr/>
        </p:nvGrpSpPr>
        <p:grpSpPr>
          <a:xfrm>
            <a:off x="6671719" y="5424759"/>
            <a:ext cx="2046950" cy="784505"/>
            <a:chOff x="9460153" y="3826108"/>
            <a:chExt cx="2729266" cy="1046006"/>
          </a:xfrm>
        </p:grpSpPr>
        <p:sp>
          <p:nvSpPr>
            <p:cNvPr id="97" name="artifact-border">
              <a:extLst>
                <a:ext uri="{FF2B5EF4-FFF2-40B4-BE49-F238E27FC236}">
                  <a16:creationId xmlns:a16="http://schemas.microsoft.com/office/drawing/2014/main" id="{4ACB406D-ACB4-4914-A804-BBE31B9FF6A8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8" name="Container Image">
              <a:extLst>
                <a:ext uri="{FF2B5EF4-FFF2-40B4-BE49-F238E27FC236}">
                  <a16:creationId xmlns:a16="http://schemas.microsoft.com/office/drawing/2014/main" id="{9B399E0A-FE7C-401A-9524-FFBEB3425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2381107-B14B-40CD-B89D-7D0F5BD1F783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artifact-name">
              <a:extLst>
                <a:ext uri="{FF2B5EF4-FFF2-40B4-BE49-F238E27FC236}">
                  <a16:creationId xmlns:a16="http://schemas.microsoft.com/office/drawing/2014/main" id="{EA17786A-D60A-49C4-B341-69FE12E7DC70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01" name="Sig Label">
              <a:extLst>
                <a:ext uri="{FF2B5EF4-FFF2-40B4-BE49-F238E27FC236}">
                  <a16:creationId xmlns:a16="http://schemas.microsoft.com/office/drawing/2014/main" id="{C5278322-6069-4AB2-934E-768DEE3FADEB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C3137CF7-B79C-4222-86FA-79FD0D813E0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Sig Label">
              <a:extLst>
                <a:ext uri="{FF2B5EF4-FFF2-40B4-BE49-F238E27FC236}">
                  <a16:creationId xmlns:a16="http://schemas.microsoft.com/office/drawing/2014/main" id="{12556B9A-69F1-40C1-A92F-D3A880BEFF3E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04" name="Sig Label">
              <a:extLst>
                <a:ext uri="{FF2B5EF4-FFF2-40B4-BE49-F238E27FC236}">
                  <a16:creationId xmlns:a16="http://schemas.microsoft.com/office/drawing/2014/main" id="{5A2B3E65-FB37-4A79-B477-7491B17639E5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68868DF3-44D0-43BD-86B4-750012B4C2EA}"/>
              </a:ext>
            </a:extLst>
          </p:cNvPr>
          <p:cNvCxnSpPr>
            <a:cxnSpLocks/>
            <a:stCxn id="103" idx="1"/>
            <a:endCxn id="85" idx="0"/>
          </p:cNvCxnSpPr>
          <p:nvPr/>
        </p:nvCxnSpPr>
        <p:spPr>
          <a:xfrm rot="10800000">
            <a:off x="6487017" y="5356347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Speech Bubble: Rectangle 105">
            <a:extLst>
              <a:ext uri="{FF2B5EF4-FFF2-40B4-BE49-F238E27FC236}">
                <a16:creationId xmlns:a16="http://schemas.microsoft.com/office/drawing/2014/main" id="{FB0978F4-B0DC-420E-AE33-C39484394C81}"/>
              </a:ext>
            </a:extLst>
          </p:cNvPr>
          <p:cNvSpPr/>
          <p:nvPr/>
        </p:nvSpPr>
        <p:spPr>
          <a:xfrm>
            <a:off x="2744790" y="3580517"/>
            <a:ext cx="2679581" cy="358605"/>
          </a:xfrm>
          <a:prstGeom prst="wedgeRectCallout">
            <a:avLst>
              <a:gd name="adj1" fmla="val 70056"/>
              <a:gd name="adj2" fmla="val -1144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onsolas" panose="020B0609020204030204" pitchFamily="49" charset="0"/>
              </a:rPr>
              <a:t>docker push net-monitor:v1</a:t>
            </a:r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5750FE8D-E7B8-48F0-872D-2E9D03C95A4F}"/>
              </a:ext>
            </a:extLst>
          </p:cNvPr>
          <p:cNvSpPr/>
          <p:nvPr/>
        </p:nvSpPr>
        <p:spPr>
          <a:xfrm>
            <a:off x="2473206" y="4419299"/>
            <a:ext cx="2951166" cy="503191"/>
          </a:xfrm>
          <a:prstGeom prst="wedgeRectCallout">
            <a:avLst>
              <a:gd name="adj1" fmla="val 86265"/>
              <a:gd name="adj2" fmla="val -111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 dirty="0">
                <a:latin typeface="Consolas" panose="020B0609020204030204" pitchFamily="49" charset="0"/>
              </a:rPr>
              <a:t>notation sign net-monitor:v1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(notation cli incorporates push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as a reference type)</a:t>
            </a:r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2F7D54C1-5C02-4B4B-9C1B-3AE8393DEE1E}"/>
              </a:ext>
            </a:extLst>
          </p:cNvPr>
          <p:cNvSpPr/>
          <p:nvPr/>
        </p:nvSpPr>
        <p:spPr>
          <a:xfrm>
            <a:off x="1466850" y="5397669"/>
            <a:ext cx="3947238" cy="698407"/>
          </a:xfrm>
          <a:prstGeom prst="wedgeRectCallout">
            <a:avLst>
              <a:gd name="adj1" fmla="val 77900"/>
              <a:gd name="adj2" fmla="val -10491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latin typeface="Consolas" panose="020B0609020204030204" pitchFamily="49" charset="0"/>
              </a:rPr>
              <a:t>spdx</a:t>
            </a:r>
            <a:r>
              <a:rPr lang="en-US" sz="1350" dirty="0">
                <a:latin typeface="Consolas" panose="020B0609020204030204" pitchFamily="49" charset="0"/>
              </a:rPr>
              <a:t> report --push net-monitor:v1</a:t>
            </a:r>
          </a:p>
          <a:p>
            <a:pPr algn="ctr"/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sbom</a:t>
            </a:r>
            <a:r>
              <a:rPr lang="en-US" sz="900" dirty="0">
                <a:latin typeface="Consolas" panose="020B0609020204030204" pitchFamily="49" charset="0"/>
              </a:rPr>
              <a:t> cli could incorporate notation sign and </a:t>
            </a:r>
            <a:r>
              <a:rPr lang="en-US" sz="900" dirty="0" err="1">
                <a:latin typeface="Consolas" panose="020B0609020204030204" pitchFamily="49" charset="0"/>
              </a:rPr>
              <a:t>oras</a:t>
            </a:r>
            <a:r>
              <a:rPr lang="en-US" sz="900" dirty="0">
                <a:latin typeface="Consolas" panose="020B0609020204030204" pitchFamily="49" charset="0"/>
              </a:rPr>
              <a:t>-go </a:t>
            </a:r>
            <a:r>
              <a:rPr lang="en-US" sz="900" dirty="0" err="1">
                <a:latin typeface="Consolas" panose="020B0609020204030204" pitchFamily="49" charset="0"/>
              </a:rPr>
              <a:t>push|discover|pull</a:t>
            </a:r>
            <a:r>
              <a:rPr lang="en-US" sz="9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278A3DCF-3A17-46D5-B18E-DA28330233B3}"/>
              </a:ext>
            </a:extLst>
          </p:cNvPr>
          <p:cNvSpPr/>
          <p:nvPr/>
        </p:nvSpPr>
        <p:spPr>
          <a:xfrm>
            <a:off x="5769219" y="2266703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CB0863A-65B8-4224-B2DF-E2A50626BE07}"/>
              </a:ext>
            </a:extLst>
          </p:cNvPr>
          <p:cNvSpPr txBox="1"/>
          <p:nvPr/>
        </p:nvSpPr>
        <p:spPr>
          <a:xfrm>
            <a:off x="6009206" y="2409746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C22C005-FF03-4439-B6BA-2C5ACBC86C7B}"/>
              </a:ext>
            </a:extLst>
          </p:cNvPr>
          <p:cNvGrpSpPr/>
          <p:nvPr/>
        </p:nvGrpSpPr>
        <p:grpSpPr>
          <a:xfrm>
            <a:off x="5817532" y="2305963"/>
            <a:ext cx="251588" cy="340442"/>
            <a:chOff x="4316847" y="1020491"/>
            <a:chExt cx="335450" cy="453922"/>
          </a:xfrm>
        </p:grpSpPr>
        <p:pic>
          <p:nvPicPr>
            <p:cNvPr id="112" name="Signature">
              <a:extLst>
                <a:ext uri="{FF2B5EF4-FFF2-40B4-BE49-F238E27FC236}">
                  <a16:creationId xmlns:a16="http://schemas.microsoft.com/office/drawing/2014/main" id="{1B5EC909-FB5E-4B70-8E31-53EF93FB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113" name="Distribution">
              <a:extLst>
                <a:ext uri="{FF2B5EF4-FFF2-40B4-BE49-F238E27FC236}">
                  <a16:creationId xmlns:a16="http://schemas.microsoft.com/office/drawing/2014/main" id="{81CA6EC7-D3D3-4D0A-AB01-70C42C8E1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114" name="Key">
              <a:extLst>
                <a:ext uri="{FF2B5EF4-FFF2-40B4-BE49-F238E27FC236}">
                  <a16:creationId xmlns:a16="http://schemas.microsoft.com/office/drawing/2014/main" id="{CE875F06-B2B5-4A5A-A03A-60B9C6F0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E1A19FF-C6CB-4004-8E9B-32BD9787C35E}"/>
              </a:ext>
            </a:extLst>
          </p:cNvPr>
          <p:cNvSpPr/>
          <p:nvPr/>
        </p:nvSpPr>
        <p:spPr>
          <a:xfrm>
            <a:off x="9132809" y="445559"/>
            <a:ext cx="2951167" cy="6313240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8" name="Net-monitor">
            <a:extLst>
              <a:ext uri="{FF2B5EF4-FFF2-40B4-BE49-F238E27FC236}">
                <a16:creationId xmlns:a16="http://schemas.microsoft.com/office/drawing/2014/main" id="{48B4A46C-3131-488D-8AE2-C7B09F0013E3}"/>
              </a:ext>
            </a:extLst>
          </p:cNvPr>
          <p:cNvGrpSpPr/>
          <p:nvPr/>
        </p:nvGrpSpPr>
        <p:grpSpPr>
          <a:xfrm>
            <a:off x="9257301" y="669736"/>
            <a:ext cx="2077298" cy="860699"/>
            <a:chOff x="8600004" y="1385294"/>
            <a:chExt cx="2769732" cy="1147598"/>
          </a:xfrm>
        </p:grpSpPr>
        <p:sp>
          <p:nvSpPr>
            <p:cNvPr id="119" name="artifact-border">
              <a:extLst>
                <a:ext uri="{FF2B5EF4-FFF2-40B4-BE49-F238E27FC236}">
                  <a16:creationId xmlns:a16="http://schemas.microsoft.com/office/drawing/2014/main" id="{9FA90B13-5A64-4D83-898A-DA764D1287B1}"/>
                </a:ext>
              </a:extLst>
            </p:cNvPr>
            <p:cNvSpPr/>
            <p:nvPr/>
          </p:nvSpPr>
          <p:spPr>
            <a:xfrm>
              <a:off x="8696945" y="1453378"/>
              <a:ext cx="2672791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A9402B4-6060-4326-B013-37C9905E52A0}"/>
                </a:ext>
              </a:extLst>
            </p:cNvPr>
            <p:cNvGrpSpPr/>
            <p:nvPr/>
          </p:nvGrpSpPr>
          <p:grpSpPr>
            <a:xfrm>
              <a:off x="8600004" y="1385294"/>
              <a:ext cx="2769732" cy="1103099"/>
              <a:chOff x="6919893" y="798303"/>
              <a:chExt cx="2769732" cy="1103099"/>
            </a:xfrm>
          </p:grpSpPr>
          <p:sp>
            <p:nvSpPr>
              <p:cNvPr id="121" name="artifact-name">
                <a:extLst>
                  <a:ext uri="{FF2B5EF4-FFF2-40B4-BE49-F238E27FC236}">
                    <a16:creationId xmlns:a16="http://schemas.microsoft.com/office/drawing/2014/main" id="{F0BEEE13-340E-4037-A0D9-882A6531201B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22" name="artifact-mask">
                <a:extLst>
                  <a:ext uri="{FF2B5EF4-FFF2-40B4-BE49-F238E27FC236}">
                    <a16:creationId xmlns:a16="http://schemas.microsoft.com/office/drawing/2014/main" id="{C8BFF829-D2DF-4445-AEEB-EFC31ED86C90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23" name="Container Image">
                <a:extLst>
                  <a:ext uri="{FF2B5EF4-FFF2-40B4-BE49-F238E27FC236}">
                    <a16:creationId xmlns:a16="http://schemas.microsoft.com/office/drawing/2014/main" id="{A37E2AF8-BB5B-4AC6-B233-FCEA5E41E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E20B70C3-8D5A-4E83-8DA4-2C991EB6CBE9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Sig Label">
                <a:extLst>
                  <a:ext uri="{FF2B5EF4-FFF2-40B4-BE49-F238E27FC236}">
                    <a16:creationId xmlns:a16="http://schemas.microsoft.com/office/drawing/2014/main" id="{F14D155B-C85D-4960-889D-094DE5FD7A03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26" name="Sig Label">
                <a:extLst>
                  <a:ext uri="{FF2B5EF4-FFF2-40B4-BE49-F238E27FC236}">
                    <a16:creationId xmlns:a16="http://schemas.microsoft.com/office/drawing/2014/main" id="{F3F68D19-AA37-4229-8E92-DAD0386B6FFC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964F7C82-E238-415F-847F-3F3FBB70CBE9}"/>
                  </a:ext>
                </a:extLst>
              </p:cNvPr>
              <p:cNvCxnSpPr>
                <a:cxnSpLocks/>
                <a:stCxn id="125" idx="1"/>
                <a:endCxn id="123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or: Elbow 127">
                <a:extLst>
                  <a:ext uri="{FF2B5EF4-FFF2-40B4-BE49-F238E27FC236}">
                    <a16:creationId xmlns:a16="http://schemas.microsoft.com/office/drawing/2014/main" id="{EA88166E-7286-4F55-A6CD-93EE4A6DD696}"/>
                  </a:ext>
                </a:extLst>
              </p:cNvPr>
              <p:cNvCxnSpPr>
                <a:cxnSpLocks/>
                <a:stCxn id="126" idx="1"/>
                <a:endCxn id="123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Sig Label">
                <a:extLst>
                  <a:ext uri="{FF2B5EF4-FFF2-40B4-BE49-F238E27FC236}">
                    <a16:creationId xmlns:a16="http://schemas.microsoft.com/office/drawing/2014/main" id="{2805C719-6056-486D-A0D3-A1FE2F4A18CC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130" name="Connector: Elbow 129">
                <a:extLst>
                  <a:ext uri="{FF2B5EF4-FFF2-40B4-BE49-F238E27FC236}">
                    <a16:creationId xmlns:a16="http://schemas.microsoft.com/office/drawing/2014/main" id="{65712F93-24E8-410E-B1CD-5074012E0AD9}"/>
                  </a:ext>
                </a:extLst>
              </p:cNvPr>
              <p:cNvCxnSpPr>
                <a:cxnSpLocks/>
                <a:stCxn id="129" idx="1"/>
                <a:endCxn id="123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Sig Label">
                <a:extLst>
                  <a:ext uri="{FF2B5EF4-FFF2-40B4-BE49-F238E27FC236}">
                    <a16:creationId xmlns:a16="http://schemas.microsoft.com/office/drawing/2014/main" id="{68C11A6A-28A9-44D1-B4C7-FF2D0F377557}"/>
                  </a:ext>
                </a:extLst>
              </p:cNvPr>
              <p:cNvSpPr txBox="1"/>
              <p:nvPr/>
            </p:nvSpPr>
            <p:spPr>
              <a:xfrm>
                <a:off x="7587756" y="1121777"/>
                <a:ext cx="2101869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32" name="Wabbit-Networks Sig">
            <a:extLst>
              <a:ext uri="{FF2B5EF4-FFF2-40B4-BE49-F238E27FC236}">
                <a16:creationId xmlns:a16="http://schemas.microsoft.com/office/drawing/2014/main" id="{B487C142-2F24-4726-9E08-72494CFD53FF}"/>
              </a:ext>
            </a:extLst>
          </p:cNvPr>
          <p:cNvGrpSpPr/>
          <p:nvPr/>
        </p:nvGrpSpPr>
        <p:grpSpPr>
          <a:xfrm>
            <a:off x="9677346" y="2467618"/>
            <a:ext cx="2129457" cy="784505"/>
            <a:chOff x="9460153" y="3826108"/>
            <a:chExt cx="2839276" cy="1046006"/>
          </a:xfrm>
        </p:grpSpPr>
        <p:sp>
          <p:nvSpPr>
            <p:cNvPr id="133" name="artifact-border">
              <a:extLst>
                <a:ext uri="{FF2B5EF4-FFF2-40B4-BE49-F238E27FC236}">
                  <a16:creationId xmlns:a16="http://schemas.microsoft.com/office/drawing/2014/main" id="{CB77D936-AB64-4819-8818-96A9E1C9F5D9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34" name="Container Image">
              <a:extLst>
                <a:ext uri="{FF2B5EF4-FFF2-40B4-BE49-F238E27FC236}">
                  <a16:creationId xmlns:a16="http://schemas.microsoft.com/office/drawing/2014/main" id="{DB9AB1C3-E8C9-4A9C-ADC1-EEFC1D4FF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05A59254-D627-4E0B-83B8-5190E15E44BF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artifact-name">
              <a:extLst>
                <a:ext uri="{FF2B5EF4-FFF2-40B4-BE49-F238E27FC236}">
                  <a16:creationId xmlns:a16="http://schemas.microsoft.com/office/drawing/2014/main" id="{45CF0D28-2EBE-489F-9509-DEF0F6357C94}"/>
                </a:ext>
              </a:extLst>
            </p:cNvPr>
            <p:cNvSpPr txBox="1"/>
            <p:nvPr/>
          </p:nvSpPr>
          <p:spPr>
            <a:xfrm>
              <a:off x="9717241" y="3847063"/>
              <a:ext cx="226600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docker-certified signature</a:t>
              </a:r>
            </a:p>
          </p:txBody>
        </p:sp>
        <p:sp>
          <p:nvSpPr>
            <p:cNvPr id="137" name="Sig Label">
              <a:extLst>
                <a:ext uri="{FF2B5EF4-FFF2-40B4-BE49-F238E27FC236}">
                  <a16:creationId xmlns:a16="http://schemas.microsoft.com/office/drawing/2014/main" id="{FEC91DCD-FECD-4420-9C71-F8C132E0D667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A855FDA6-7429-443E-A18D-DBE7678A2719}"/>
                </a:ext>
              </a:extLst>
            </p:cNvPr>
            <p:cNvCxnSpPr>
              <a:cxnSpLocks/>
              <a:stCxn id="137" idx="1"/>
              <a:endCxn id="142" idx="0"/>
            </p:cNvCxnSpPr>
            <p:nvPr/>
          </p:nvCxnSpPr>
          <p:spPr>
            <a:xfrm rot="10800000">
              <a:off x="9698241" y="3970881"/>
              <a:ext cx="302691" cy="550198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Sig Label">
              <a:extLst>
                <a:ext uri="{FF2B5EF4-FFF2-40B4-BE49-F238E27FC236}">
                  <a16:creationId xmlns:a16="http://schemas.microsoft.com/office/drawing/2014/main" id="{5B2F7276-0A99-4294-9875-77C400A44942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40" name="Sig Label">
              <a:extLst>
                <a:ext uri="{FF2B5EF4-FFF2-40B4-BE49-F238E27FC236}">
                  <a16:creationId xmlns:a16="http://schemas.microsoft.com/office/drawing/2014/main" id="{824D4CD1-CA17-4F16-A7F0-C0965148E0D3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E21850AA-2B54-4CA4-B4B1-9767330FB00C}"/>
              </a:ext>
            </a:extLst>
          </p:cNvPr>
          <p:cNvCxnSpPr>
            <a:cxnSpLocks/>
            <a:stCxn id="139" idx="1"/>
            <a:endCxn id="164" idx="0"/>
          </p:cNvCxnSpPr>
          <p:nvPr/>
        </p:nvCxnSpPr>
        <p:spPr>
          <a:xfrm rot="10800000">
            <a:off x="9384020" y="1523152"/>
            <a:ext cx="699402" cy="163247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89388B6A-7B20-4E16-8199-44AE8B656C22}"/>
              </a:ext>
            </a:extLst>
          </p:cNvPr>
          <p:cNvSpPr/>
          <p:nvPr/>
        </p:nvSpPr>
        <p:spPr>
          <a:xfrm rot="10800000">
            <a:off x="9816336" y="2507962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0023623B-1186-46CD-BBDE-06B1E4735DC7}"/>
              </a:ext>
            </a:extLst>
          </p:cNvPr>
          <p:cNvSpPr/>
          <p:nvPr/>
        </p:nvSpPr>
        <p:spPr>
          <a:xfrm rot="10800000">
            <a:off x="9744897" y="2507962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8F858459-F7EB-46FF-98D5-843D81BD9EEF}"/>
              </a:ext>
            </a:extLst>
          </p:cNvPr>
          <p:cNvSpPr/>
          <p:nvPr/>
        </p:nvSpPr>
        <p:spPr>
          <a:xfrm rot="10800000">
            <a:off x="9746644" y="4075609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5" name="Wabbit-Networks Sig">
            <a:extLst>
              <a:ext uri="{FF2B5EF4-FFF2-40B4-BE49-F238E27FC236}">
                <a16:creationId xmlns:a16="http://schemas.microsoft.com/office/drawing/2014/main" id="{EB7A62F9-06C5-4955-A97C-A8B8E0BA94C7}"/>
              </a:ext>
            </a:extLst>
          </p:cNvPr>
          <p:cNvGrpSpPr/>
          <p:nvPr/>
        </p:nvGrpSpPr>
        <p:grpSpPr>
          <a:xfrm>
            <a:off x="9677346" y="3313914"/>
            <a:ext cx="2129457" cy="784505"/>
            <a:chOff x="9460153" y="3826108"/>
            <a:chExt cx="2839276" cy="1046006"/>
          </a:xfrm>
        </p:grpSpPr>
        <p:sp>
          <p:nvSpPr>
            <p:cNvPr id="146" name="artifact-border">
              <a:extLst>
                <a:ext uri="{FF2B5EF4-FFF2-40B4-BE49-F238E27FC236}">
                  <a16:creationId xmlns:a16="http://schemas.microsoft.com/office/drawing/2014/main" id="{B59114AC-13C0-4970-9F6E-CE0BF4AF0DE2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47" name="Container Image">
              <a:extLst>
                <a:ext uri="{FF2B5EF4-FFF2-40B4-BE49-F238E27FC236}">
                  <a16:creationId xmlns:a16="http://schemas.microsoft.com/office/drawing/2014/main" id="{9E2D1ED0-5CB9-4F56-B3BF-9415E87AB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13DE6C16-C666-4CE1-A278-30E629B5E4A2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artifact-name">
              <a:extLst>
                <a:ext uri="{FF2B5EF4-FFF2-40B4-BE49-F238E27FC236}">
                  <a16:creationId xmlns:a16="http://schemas.microsoft.com/office/drawing/2014/main" id="{B879DFF0-510D-4956-86B4-51D093B7D993}"/>
                </a:ext>
              </a:extLst>
            </p:cNvPr>
            <p:cNvSpPr txBox="1"/>
            <p:nvPr/>
          </p:nvSpPr>
          <p:spPr>
            <a:xfrm>
              <a:off x="9717241" y="3847063"/>
              <a:ext cx="249042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library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50" name="Sig Label">
              <a:extLst>
                <a:ext uri="{FF2B5EF4-FFF2-40B4-BE49-F238E27FC236}">
                  <a16:creationId xmlns:a16="http://schemas.microsoft.com/office/drawing/2014/main" id="{ECFCA1C7-A1FC-435D-9591-5120810678E0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78680C14-A980-4FD7-B8C3-0F409B4C8801}"/>
                </a:ext>
              </a:extLst>
            </p:cNvPr>
            <p:cNvCxnSpPr>
              <a:cxnSpLocks/>
              <a:stCxn id="150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Sig Label">
              <a:extLst>
                <a:ext uri="{FF2B5EF4-FFF2-40B4-BE49-F238E27FC236}">
                  <a16:creationId xmlns:a16="http://schemas.microsoft.com/office/drawing/2014/main" id="{989A0271-27F7-4A80-918C-F3CBFDE7D6EF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53" name="Sig Label">
              <a:extLst>
                <a:ext uri="{FF2B5EF4-FFF2-40B4-BE49-F238E27FC236}">
                  <a16:creationId xmlns:a16="http://schemas.microsoft.com/office/drawing/2014/main" id="{2CA128F1-BAC1-4752-ABA7-279E831BE80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54" name="Wabbit-Networks Sig">
            <a:extLst>
              <a:ext uri="{FF2B5EF4-FFF2-40B4-BE49-F238E27FC236}">
                <a16:creationId xmlns:a16="http://schemas.microsoft.com/office/drawing/2014/main" id="{ECC3B845-117C-4938-A954-9A272F8B269B}"/>
              </a:ext>
            </a:extLst>
          </p:cNvPr>
          <p:cNvGrpSpPr/>
          <p:nvPr/>
        </p:nvGrpSpPr>
        <p:grpSpPr>
          <a:xfrm>
            <a:off x="9669714" y="4160210"/>
            <a:ext cx="2129457" cy="784505"/>
            <a:chOff x="9460153" y="3826108"/>
            <a:chExt cx="2839276" cy="1046006"/>
          </a:xfrm>
        </p:grpSpPr>
        <p:sp>
          <p:nvSpPr>
            <p:cNvPr id="155" name="artifact-border">
              <a:extLst>
                <a:ext uri="{FF2B5EF4-FFF2-40B4-BE49-F238E27FC236}">
                  <a16:creationId xmlns:a16="http://schemas.microsoft.com/office/drawing/2014/main" id="{6EC46CAF-C0CB-4538-9E47-B74C1C744FB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56" name="Container Image">
              <a:extLst>
                <a:ext uri="{FF2B5EF4-FFF2-40B4-BE49-F238E27FC236}">
                  <a16:creationId xmlns:a16="http://schemas.microsoft.com/office/drawing/2014/main" id="{18B3681E-F143-4E26-BD9C-802EFAC25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2DA9B887-2121-49EC-A3B2-91BCEDA5763B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artifact-name">
              <a:extLst>
                <a:ext uri="{FF2B5EF4-FFF2-40B4-BE49-F238E27FC236}">
                  <a16:creationId xmlns:a16="http://schemas.microsoft.com/office/drawing/2014/main" id="{4DAFB5A6-9833-437E-82E2-70C532AD8729}"/>
                </a:ext>
              </a:extLst>
            </p:cNvPr>
            <p:cNvSpPr txBox="1"/>
            <p:nvPr/>
          </p:nvSpPr>
          <p:spPr>
            <a:xfrm>
              <a:off x="9717241" y="3847063"/>
              <a:ext cx="23408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dev-a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59" name="Sig Label">
              <a:extLst>
                <a:ext uri="{FF2B5EF4-FFF2-40B4-BE49-F238E27FC236}">
                  <a16:creationId xmlns:a16="http://schemas.microsoft.com/office/drawing/2014/main" id="{7562ECD0-0C63-4DE3-A6EE-3FC73E494CA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EEB00F7B-257C-4129-9096-78B4D21DE9AD}"/>
                </a:ext>
              </a:extLst>
            </p:cNvPr>
            <p:cNvCxnSpPr>
              <a:cxnSpLocks/>
              <a:stCxn id="159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Sig Label">
              <a:extLst>
                <a:ext uri="{FF2B5EF4-FFF2-40B4-BE49-F238E27FC236}">
                  <a16:creationId xmlns:a16="http://schemas.microsoft.com/office/drawing/2014/main" id="{0B20579A-D263-4AD9-9291-2294905CDE30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62" name="Sig Label">
              <a:extLst>
                <a:ext uri="{FF2B5EF4-FFF2-40B4-BE49-F238E27FC236}">
                  <a16:creationId xmlns:a16="http://schemas.microsoft.com/office/drawing/2014/main" id="{B5601BCA-2F9B-49FD-8B22-5BFA7610CE6A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5A43E3A1-4D77-45CD-A074-D96C19930B06}"/>
              </a:ext>
            </a:extLst>
          </p:cNvPr>
          <p:cNvCxnSpPr>
            <a:cxnSpLocks/>
            <a:stCxn id="161" idx="1"/>
            <a:endCxn id="164" idx="0"/>
          </p:cNvCxnSpPr>
          <p:nvPr/>
        </p:nvCxnSpPr>
        <p:spPr>
          <a:xfrm rot="10800000">
            <a:off x="9384020" y="1523152"/>
            <a:ext cx="691770" cy="332506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D482E2AE-F696-446F-881A-43CD847C7353}"/>
              </a:ext>
            </a:extLst>
          </p:cNvPr>
          <p:cNvSpPr/>
          <p:nvPr/>
        </p:nvSpPr>
        <p:spPr>
          <a:xfrm rot="10800000">
            <a:off x="9344444" y="1454917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5" name="Wabbit-Networks Sig">
            <a:extLst>
              <a:ext uri="{FF2B5EF4-FFF2-40B4-BE49-F238E27FC236}">
                <a16:creationId xmlns:a16="http://schemas.microsoft.com/office/drawing/2014/main" id="{07019ED0-632F-4766-96D0-69511F96A59E}"/>
              </a:ext>
            </a:extLst>
          </p:cNvPr>
          <p:cNvGrpSpPr/>
          <p:nvPr/>
        </p:nvGrpSpPr>
        <p:grpSpPr>
          <a:xfrm>
            <a:off x="9664929" y="5006506"/>
            <a:ext cx="2172845" cy="784505"/>
            <a:chOff x="9460153" y="3826108"/>
            <a:chExt cx="2897127" cy="1046006"/>
          </a:xfrm>
        </p:grpSpPr>
        <p:sp>
          <p:nvSpPr>
            <p:cNvPr id="166" name="artifact-border">
              <a:extLst>
                <a:ext uri="{FF2B5EF4-FFF2-40B4-BE49-F238E27FC236}">
                  <a16:creationId xmlns:a16="http://schemas.microsoft.com/office/drawing/2014/main" id="{C905E96F-FBD0-4A59-85C1-96B14B5B967D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67" name="Container Image">
              <a:extLst>
                <a:ext uri="{FF2B5EF4-FFF2-40B4-BE49-F238E27FC236}">
                  <a16:creationId xmlns:a16="http://schemas.microsoft.com/office/drawing/2014/main" id="{415892FB-5CB4-47D1-B4DF-A60B1555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0415BA93-0FD1-4FC0-823E-E456E3DA1285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artifact-name">
              <a:extLst>
                <a:ext uri="{FF2B5EF4-FFF2-40B4-BE49-F238E27FC236}">
                  <a16:creationId xmlns:a16="http://schemas.microsoft.com/office/drawing/2014/main" id="{31040405-C487-4DAC-B636-AA8E4F712240}"/>
                </a:ext>
              </a:extLst>
            </p:cNvPr>
            <p:cNvSpPr txBox="1"/>
            <p:nvPr/>
          </p:nvSpPr>
          <p:spPr>
            <a:xfrm>
              <a:off x="9717241" y="3847063"/>
              <a:ext cx="264003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staging-h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70" name="Sig Label">
              <a:extLst>
                <a:ext uri="{FF2B5EF4-FFF2-40B4-BE49-F238E27FC236}">
                  <a16:creationId xmlns:a16="http://schemas.microsoft.com/office/drawing/2014/main" id="{937F46B9-6892-4DC5-922A-5FD8E43040E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E80FD82F-4D41-4B15-BA08-AFC5EEBF989E}"/>
                </a:ext>
              </a:extLst>
            </p:cNvPr>
            <p:cNvCxnSpPr>
              <a:cxnSpLocks/>
              <a:stCxn id="170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Sig Label">
              <a:extLst>
                <a:ext uri="{FF2B5EF4-FFF2-40B4-BE49-F238E27FC236}">
                  <a16:creationId xmlns:a16="http://schemas.microsoft.com/office/drawing/2014/main" id="{F1165365-ABF4-46C4-BD65-A96C93443BDE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73" name="Sig Label">
              <a:extLst>
                <a:ext uri="{FF2B5EF4-FFF2-40B4-BE49-F238E27FC236}">
                  <a16:creationId xmlns:a16="http://schemas.microsoft.com/office/drawing/2014/main" id="{4CF59EFB-F8F0-4C68-9D75-77242DEE95A6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74" name="Wabbit-Networks Sig">
            <a:extLst>
              <a:ext uri="{FF2B5EF4-FFF2-40B4-BE49-F238E27FC236}">
                <a16:creationId xmlns:a16="http://schemas.microsoft.com/office/drawing/2014/main" id="{4528AE2C-A813-45CF-B108-C8BD34807A39}"/>
              </a:ext>
            </a:extLst>
          </p:cNvPr>
          <p:cNvGrpSpPr/>
          <p:nvPr/>
        </p:nvGrpSpPr>
        <p:grpSpPr>
          <a:xfrm>
            <a:off x="9660146" y="5852800"/>
            <a:ext cx="2129457" cy="784505"/>
            <a:chOff x="9460153" y="3826108"/>
            <a:chExt cx="2839276" cy="1046006"/>
          </a:xfrm>
        </p:grpSpPr>
        <p:sp>
          <p:nvSpPr>
            <p:cNvPr id="175" name="artifact-border">
              <a:extLst>
                <a:ext uri="{FF2B5EF4-FFF2-40B4-BE49-F238E27FC236}">
                  <a16:creationId xmlns:a16="http://schemas.microsoft.com/office/drawing/2014/main" id="{5755FA82-5E46-4F4C-A401-A6090FC56967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76" name="Container Image">
              <a:extLst>
                <a:ext uri="{FF2B5EF4-FFF2-40B4-BE49-F238E27FC236}">
                  <a16:creationId xmlns:a16="http://schemas.microsoft.com/office/drawing/2014/main" id="{E85DF300-C744-4654-A1CA-B9CF3FC07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3D91AA9D-4500-4BE7-A8E3-019D5A09ABDF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artifact-name">
              <a:extLst>
                <a:ext uri="{FF2B5EF4-FFF2-40B4-BE49-F238E27FC236}">
                  <a16:creationId xmlns:a16="http://schemas.microsoft.com/office/drawing/2014/main" id="{6CA5BF37-DABC-45B1-9DED-1760252FF401}"/>
                </a:ext>
              </a:extLst>
            </p:cNvPr>
            <p:cNvSpPr txBox="1"/>
            <p:nvPr/>
          </p:nvSpPr>
          <p:spPr>
            <a:xfrm>
              <a:off x="9717241" y="3847063"/>
              <a:ext cx="24156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prod-h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79" name="Sig Label">
              <a:extLst>
                <a:ext uri="{FF2B5EF4-FFF2-40B4-BE49-F238E27FC236}">
                  <a16:creationId xmlns:a16="http://schemas.microsoft.com/office/drawing/2014/main" id="{EEE01608-874C-4413-A3A1-B44EAA5D2F97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C74AA7E5-010D-4101-9203-5979D028FD7F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Sig Label">
              <a:extLst>
                <a:ext uri="{FF2B5EF4-FFF2-40B4-BE49-F238E27FC236}">
                  <a16:creationId xmlns:a16="http://schemas.microsoft.com/office/drawing/2014/main" id="{FCFE4F31-3A55-4749-A0D9-221087A4C0F3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82" name="Sig Label">
              <a:extLst>
                <a:ext uri="{FF2B5EF4-FFF2-40B4-BE49-F238E27FC236}">
                  <a16:creationId xmlns:a16="http://schemas.microsoft.com/office/drawing/2014/main" id="{84EE2815-82BD-4D98-8DE2-CF576C4D992C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2BB1F5F7-B41B-4158-BC60-38EAC2ABD389}"/>
              </a:ext>
            </a:extLst>
          </p:cNvPr>
          <p:cNvCxnSpPr>
            <a:cxnSpLocks/>
            <a:stCxn id="172" idx="1"/>
            <a:endCxn id="164" idx="0"/>
          </p:cNvCxnSpPr>
          <p:nvPr/>
        </p:nvCxnSpPr>
        <p:spPr>
          <a:xfrm rot="10800000">
            <a:off x="9384021" y="1523152"/>
            <a:ext cx="686985" cy="417135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52732A7B-A8A4-4D7C-8B13-E2E843AAAAE6}"/>
              </a:ext>
            </a:extLst>
          </p:cNvPr>
          <p:cNvCxnSpPr>
            <a:cxnSpLocks/>
            <a:stCxn id="181" idx="1"/>
            <a:endCxn id="164" idx="0"/>
          </p:cNvCxnSpPr>
          <p:nvPr/>
        </p:nvCxnSpPr>
        <p:spPr>
          <a:xfrm rot="10800000">
            <a:off x="9384020" y="1523152"/>
            <a:ext cx="682202" cy="501765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Wabbit-Networks Sig">
            <a:extLst>
              <a:ext uri="{FF2B5EF4-FFF2-40B4-BE49-F238E27FC236}">
                <a16:creationId xmlns:a16="http://schemas.microsoft.com/office/drawing/2014/main" id="{7B1C94D8-CD1F-42BB-8BF2-DE829BDE672F}"/>
              </a:ext>
            </a:extLst>
          </p:cNvPr>
          <p:cNvGrpSpPr/>
          <p:nvPr/>
        </p:nvGrpSpPr>
        <p:grpSpPr>
          <a:xfrm>
            <a:off x="9677346" y="1621322"/>
            <a:ext cx="2129457" cy="784505"/>
            <a:chOff x="9460153" y="3826108"/>
            <a:chExt cx="2839276" cy="1046006"/>
          </a:xfrm>
        </p:grpSpPr>
        <p:sp>
          <p:nvSpPr>
            <p:cNvPr id="186" name="artifact-border">
              <a:extLst>
                <a:ext uri="{FF2B5EF4-FFF2-40B4-BE49-F238E27FC236}">
                  <a16:creationId xmlns:a16="http://schemas.microsoft.com/office/drawing/2014/main" id="{F1C87BED-53F1-4A59-808E-3398D60F3AF6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87" name="Container Image">
              <a:extLst>
                <a:ext uri="{FF2B5EF4-FFF2-40B4-BE49-F238E27FC236}">
                  <a16:creationId xmlns:a16="http://schemas.microsoft.com/office/drawing/2014/main" id="{41E5097D-068D-41E4-82B2-E5FC2B339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CC0C1883-468C-4C6E-824B-C67C913784D2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artifact-name">
              <a:extLst>
                <a:ext uri="{FF2B5EF4-FFF2-40B4-BE49-F238E27FC236}">
                  <a16:creationId xmlns:a16="http://schemas.microsoft.com/office/drawing/2014/main" id="{77B19CC8-5158-4E74-888D-060DC0A1B717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90" name="Sig Label">
              <a:extLst>
                <a:ext uri="{FF2B5EF4-FFF2-40B4-BE49-F238E27FC236}">
                  <a16:creationId xmlns:a16="http://schemas.microsoft.com/office/drawing/2014/main" id="{591ED206-1C60-4D19-9FF8-B35BC035ADB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91" name="Connector: Elbow 190">
              <a:extLst>
                <a:ext uri="{FF2B5EF4-FFF2-40B4-BE49-F238E27FC236}">
                  <a16:creationId xmlns:a16="http://schemas.microsoft.com/office/drawing/2014/main" id="{CC29417B-CFCE-4671-81E7-4B789D9BBD67}"/>
                </a:ext>
              </a:extLst>
            </p:cNvPr>
            <p:cNvCxnSpPr>
              <a:cxnSpLocks/>
              <a:stCxn id="190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Sig Label">
              <a:extLst>
                <a:ext uri="{FF2B5EF4-FFF2-40B4-BE49-F238E27FC236}">
                  <a16:creationId xmlns:a16="http://schemas.microsoft.com/office/drawing/2014/main" id="{38206B11-2E3E-47C5-A68D-A658412397BF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93" name="Sig Label">
              <a:extLst>
                <a:ext uri="{FF2B5EF4-FFF2-40B4-BE49-F238E27FC236}">
                  <a16:creationId xmlns:a16="http://schemas.microsoft.com/office/drawing/2014/main" id="{17270809-674E-4716-B53F-208D1B7AA53C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647A7E3F-FF73-4592-BFC3-C29C81F2C5CE}"/>
              </a:ext>
            </a:extLst>
          </p:cNvPr>
          <p:cNvCxnSpPr>
            <a:cxnSpLocks/>
            <a:stCxn id="192" idx="1"/>
            <a:endCxn id="164" idx="0"/>
          </p:cNvCxnSpPr>
          <p:nvPr/>
        </p:nvCxnSpPr>
        <p:spPr>
          <a:xfrm rot="10800000">
            <a:off x="9384020" y="1523152"/>
            <a:ext cx="699402" cy="786174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23E89154-BED2-4A57-8A89-BB6EB076FE88}"/>
              </a:ext>
            </a:extLst>
          </p:cNvPr>
          <p:cNvCxnSpPr>
            <a:cxnSpLocks/>
            <a:stCxn id="152" idx="1"/>
          </p:cNvCxnSpPr>
          <p:nvPr/>
        </p:nvCxnSpPr>
        <p:spPr>
          <a:xfrm rot="10800000">
            <a:off x="9384024" y="1530436"/>
            <a:ext cx="699399" cy="247148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6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3572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a graph of artifacts?</a:t>
            </a:r>
          </a:p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 (Docker)</a:t>
            </a:r>
          </a:p>
          <a:p>
            <a:pPr lvl="1"/>
            <a:r>
              <a:rPr lang="en-US" dirty="0" err="1"/>
              <a:t>SBoM</a:t>
            </a:r>
            <a:r>
              <a:rPr lang="en-US" dirty="0"/>
              <a:t> Creation (</a:t>
            </a:r>
            <a:r>
              <a:rPr lang="en-US" dirty="0" err="1"/>
              <a:t>CycloneDX</a:t>
            </a:r>
            <a:r>
              <a:rPr lang="en-US" dirty="0"/>
              <a:t>, SPDX)</a:t>
            </a:r>
          </a:p>
          <a:p>
            <a:pPr lvl="1"/>
            <a:r>
              <a:rPr lang="en-US" dirty="0"/>
              <a:t>Image Scan Results (Aqua, Palo Alto, </a:t>
            </a:r>
            <a:r>
              <a:rPr lang="en-US" dirty="0" err="1"/>
              <a:t>Snyk</a:t>
            </a:r>
            <a:r>
              <a:rPr lang="en-US" dirty="0"/>
              <a:t>)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Signatures (Notary, Cosign)</a:t>
            </a:r>
          </a:p>
          <a:p>
            <a:r>
              <a:rPr lang="en-US" dirty="0"/>
              <a:t>Should each tool be used to promote the graph?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48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B25E46-9B32-4F00-9BAC-6E9799F0D056}"/>
              </a:ext>
            </a:extLst>
          </p:cNvPr>
          <p:cNvGrpSpPr/>
          <p:nvPr/>
        </p:nvGrpSpPr>
        <p:grpSpPr>
          <a:xfrm>
            <a:off x="9100739" y="323722"/>
            <a:ext cx="3020545" cy="6489251"/>
            <a:chOff x="9100739" y="323722"/>
            <a:chExt cx="3020545" cy="64892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19B3BC-A5F1-45F5-9B8F-F297D0CEB0D2}"/>
                </a:ext>
              </a:extLst>
            </p:cNvPr>
            <p:cNvSpPr/>
            <p:nvPr/>
          </p:nvSpPr>
          <p:spPr>
            <a:xfrm>
              <a:off x="9170117" y="499733"/>
              <a:ext cx="2951167" cy="6313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62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E4A9E4D-4D11-4C25-9C28-EA010D5699C1}"/>
                </a:ext>
              </a:extLst>
            </p:cNvPr>
            <p:cNvSpPr/>
            <p:nvPr/>
          </p:nvSpPr>
          <p:spPr>
            <a:xfrm>
              <a:off x="9100739" y="323722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D9CBDA3-B357-4410-8E30-793BB452BDAA}"/>
                </a:ext>
              </a:extLst>
            </p:cNvPr>
            <p:cNvGrpSpPr/>
            <p:nvPr/>
          </p:nvGrpSpPr>
          <p:grpSpPr>
            <a:xfrm>
              <a:off x="9149052" y="362982"/>
              <a:ext cx="251588" cy="340442"/>
              <a:chOff x="4316847" y="1020491"/>
              <a:chExt cx="335450" cy="453922"/>
            </a:xfrm>
          </p:grpSpPr>
          <p:pic>
            <p:nvPicPr>
              <p:cNvPr id="150" name="Signature">
                <a:extLst>
                  <a:ext uri="{FF2B5EF4-FFF2-40B4-BE49-F238E27FC236}">
                    <a16:creationId xmlns:a16="http://schemas.microsoft.com/office/drawing/2014/main" id="{48DD7082-C0A9-463B-ACBA-551440B81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151" name="Distribution">
                <a:extLst>
                  <a:ext uri="{FF2B5EF4-FFF2-40B4-BE49-F238E27FC236}">
                    <a16:creationId xmlns:a16="http://schemas.microsoft.com/office/drawing/2014/main" id="{5938EFC0-AF6D-4AA9-B08D-A55C7969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152" name="Key">
                <a:extLst>
                  <a:ext uri="{FF2B5EF4-FFF2-40B4-BE49-F238E27FC236}">
                    <a16:creationId xmlns:a16="http://schemas.microsoft.com/office/drawing/2014/main" id="{DAB5031D-E67B-47F0-885A-0AC521F65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29CA2A-CAEA-4917-8B7A-4B4472A9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ORAS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9AA-3405-47D1-B0F8-082ACAE1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7" y="1532529"/>
            <a:ext cx="10515600" cy="4351338"/>
          </a:xfrm>
        </p:spPr>
        <p:txBody>
          <a:bodyPr/>
          <a:lstStyle/>
          <a:p>
            <a:r>
              <a:rPr lang="en-US" dirty="0"/>
              <a:t>Enhances OCI Registries to understand graphs of content</a:t>
            </a:r>
          </a:p>
          <a:p>
            <a:r>
              <a:rPr lang="en-US" dirty="0"/>
              <a:t>Artifacts are pushed with a </a:t>
            </a:r>
            <a:r>
              <a:rPr lang="en-US" b="1" dirty="0">
                <a:latin typeface="Consolas" panose="020B0609020204030204" pitchFamily="49" charset="0"/>
              </a:rPr>
              <a:t>subject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linking to another artifact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 err="1"/>
              <a:t>SBoMs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SBoMs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Scan Results  Container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Signatures  Scan 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132B3-C6EF-4B75-9E02-84612CCDB3B0}"/>
              </a:ext>
            </a:extLst>
          </p:cNvPr>
          <p:cNvSpPr txBox="1"/>
          <p:nvPr/>
        </p:nvSpPr>
        <p:spPr>
          <a:xfrm>
            <a:off x="0" y="641286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8"/>
              </a:rPr>
              <a:t>http://github.com/oras-project/artifacts-spec/</a:t>
            </a:r>
            <a:r>
              <a:rPr lang="en-US" sz="2000" dirty="0"/>
              <a:t> 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A2B1F79-EE2D-402F-822A-0C8F75D3A8AC}"/>
              </a:ext>
            </a:extLst>
          </p:cNvPr>
          <p:cNvSpPr/>
          <p:nvPr/>
        </p:nvSpPr>
        <p:spPr>
          <a:xfrm>
            <a:off x="6031614" y="2197930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F79E8-0F94-4083-9DDB-0E72BB38905F}"/>
              </a:ext>
            </a:extLst>
          </p:cNvPr>
          <p:cNvSpPr/>
          <p:nvPr/>
        </p:nvSpPr>
        <p:spPr>
          <a:xfrm>
            <a:off x="6096000" y="2448530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81E2252-CF89-408C-AFA0-2A9115D088FF}"/>
              </a:ext>
            </a:extLst>
          </p:cNvPr>
          <p:cNvSpPr/>
          <p:nvPr/>
        </p:nvSpPr>
        <p:spPr>
          <a:xfrm rot="10800000">
            <a:off x="6307635" y="345788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Net-monitor">
            <a:extLst>
              <a:ext uri="{FF2B5EF4-FFF2-40B4-BE49-F238E27FC236}">
                <a16:creationId xmlns:a16="http://schemas.microsoft.com/office/drawing/2014/main" id="{AC0313D0-264E-4CF1-9177-8E6BBD13F11E}"/>
              </a:ext>
            </a:extLst>
          </p:cNvPr>
          <p:cNvGrpSpPr/>
          <p:nvPr/>
        </p:nvGrpSpPr>
        <p:grpSpPr>
          <a:xfrm>
            <a:off x="6220494" y="2672707"/>
            <a:ext cx="2088190" cy="860699"/>
            <a:chOff x="8600004" y="1385294"/>
            <a:chExt cx="2784254" cy="1147598"/>
          </a:xfrm>
        </p:grpSpPr>
        <p:sp>
          <p:nvSpPr>
            <p:cNvPr id="9" name="artifact-border">
              <a:extLst>
                <a:ext uri="{FF2B5EF4-FFF2-40B4-BE49-F238E27FC236}">
                  <a16:creationId xmlns:a16="http://schemas.microsoft.com/office/drawing/2014/main" id="{6C041094-621C-4A84-9A73-DEF339FBEC1D}"/>
                </a:ext>
              </a:extLst>
            </p:cNvPr>
            <p:cNvSpPr/>
            <p:nvPr/>
          </p:nvSpPr>
          <p:spPr>
            <a:xfrm>
              <a:off x="8696945" y="1453378"/>
              <a:ext cx="2687313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D276EB-712E-472D-9C1F-16AD311F5758}"/>
                </a:ext>
              </a:extLst>
            </p:cNvPr>
            <p:cNvGrpSpPr/>
            <p:nvPr/>
          </p:nvGrpSpPr>
          <p:grpSpPr>
            <a:xfrm>
              <a:off x="8600004" y="1385294"/>
              <a:ext cx="2784254" cy="1103099"/>
              <a:chOff x="6919893" y="798303"/>
              <a:chExt cx="2784254" cy="1103099"/>
            </a:xfrm>
          </p:grpSpPr>
          <p:sp>
            <p:nvSpPr>
              <p:cNvPr id="11" name="artifact-name">
                <a:extLst>
                  <a:ext uri="{FF2B5EF4-FFF2-40B4-BE49-F238E27FC236}">
                    <a16:creationId xmlns:a16="http://schemas.microsoft.com/office/drawing/2014/main" id="{DFC5B114-8EEF-4F1A-94FF-3EDA33F71B58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2" name="artifact-mask">
                <a:extLst>
                  <a:ext uri="{FF2B5EF4-FFF2-40B4-BE49-F238E27FC236}">
                    <a16:creationId xmlns:a16="http://schemas.microsoft.com/office/drawing/2014/main" id="{A7483796-BD36-4CB6-8D41-D98B428BD2CC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3" name="Container Image">
                <a:extLst>
                  <a:ext uri="{FF2B5EF4-FFF2-40B4-BE49-F238E27FC236}">
                    <a16:creationId xmlns:a16="http://schemas.microsoft.com/office/drawing/2014/main" id="{8114C11C-09F2-4F47-AEFC-498943D4E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5B66606C-80BC-455F-85F9-ED24FD606CA7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Sig Label">
                <a:extLst>
                  <a:ext uri="{FF2B5EF4-FFF2-40B4-BE49-F238E27FC236}">
                    <a16:creationId xmlns:a16="http://schemas.microsoft.com/office/drawing/2014/main" id="{43FF2DA8-E44F-40FD-B0A3-D7B542FB3E85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6" name="Sig Label">
                <a:extLst>
                  <a:ext uri="{FF2B5EF4-FFF2-40B4-BE49-F238E27FC236}">
                    <a16:creationId xmlns:a16="http://schemas.microsoft.com/office/drawing/2014/main" id="{9014C931-33F6-4703-A05E-497CA0884B6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B55E54B3-EB0F-4F74-A14F-575EFC31F2AD}"/>
                  </a:ext>
                </a:extLst>
              </p:cNvPr>
              <p:cNvCxnSpPr>
                <a:cxnSpLocks/>
                <a:stCxn id="15" idx="1"/>
                <a:endCxn id="13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738F56-E848-412D-98F8-099B7ECA99EB}"/>
                  </a:ext>
                </a:extLst>
              </p:cNvPr>
              <p:cNvCxnSpPr>
                <a:cxnSpLocks/>
                <a:stCxn id="16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Sig Label">
                <a:extLst>
                  <a:ext uri="{FF2B5EF4-FFF2-40B4-BE49-F238E27FC236}">
                    <a16:creationId xmlns:a16="http://schemas.microsoft.com/office/drawing/2014/main" id="{31B53FE2-44B0-40FB-862E-A68C355C7F33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8B3F67B-C2DA-45A8-9EFD-642FF53C10D1}"/>
                  </a:ext>
                </a:extLst>
              </p:cNvPr>
              <p:cNvCxnSpPr>
                <a:cxnSpLocks/>
                <a:stCxn id="19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ig Label">
                <a:extLst>
                  <a:ext uri="{FF2B5EF4-FFF2-40B4-BE49-F238E27FC236}">
                    <a16:creationId xmlns:a16="http://schemas.microsoft.com/office/drawing/2014/main" id="{7E2D8A66-90DA-40D0-A9A2-F1EFD3B10F44}"/>
                  </a:ext>
                </a:extLst>
              </p:cNvPr>
              <p:cNvSpPr txBox="1"/>
              <p:nvPr/>
            </p:nvSpPr>
            <p:spPr>
              <a:xfrm>
                <a:off x="7587756" y="1118124"/>
                <a:ext cx="2116391" cy="16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2" name="Wabbit-Networks Sig">
            <a:extLst>
              <a:ext uri="{FF2B5EF4-FFF2-40B4-BE49-F238E27FC236}">
                <a16:creationId xmlns:a16="http://schemas.microsoft.com/office/drawing/2014/main" id="{3605111A-2063-4DE7-9ACB-CD9B7915AE31}"/>
              </a:ext>
            </a:extLst>
          </p:cNvPr>
          <p:cNvGrpSpPr/>
          <p:nvPr/>
        </p:nvGrpSpPr>
        <p:grpSpPr>
          <a:xfrm>
            <a:off x="6640537" y="3617929"/>
            <a:ext cx="2129457" cy="784505"/>
            <a:chOff x="9460153" y="3826108"/>
            <a:chExt cx="2839276" cy="1046006"/>
          </a:xfrm>
        </p:grpSpPr>
        <p:sp>
          <p:nvSpPr>
            <p:cNvPr id="23" name="artifact-border">
              <a:extLst>
                <a:ext uri="{FF2B5EF4-FFF2-40B4-BE49-F238E27FC236}">
                  <a16:creationId xmlns:a16="http://schemas.microsoft.com/office/drawing/2014/main" id="{4F64D711-404E-4B6E-B6C1-3BE3A40032D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24" name="Container Image">
              <a:extLst>
                <a:ext uri="{FF2B5EF4-FFF2-40B4-BE49-F238E27FC236}">
                  <a16:creationId xmlns:a16="http://schemas.microsoft.com/office/drawing/2014/main" id="{4A77DD36-C427-4E4A-B5B9-E53313307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5185FBA-3E24-487E-8E2E-BD2D997E92CB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tifact-name">
              <a:extLst>
                <a:ext uri="{FF2B5EF4-FFF2-40B4-BE49-F238E27FC236}">
                  <a16:creationId xmlns:a16="http://schemas.microsoft.com/office/drawing/2014/main" id="{33013804-59FC-460B-9DAA-8F4146B8FB8C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27" name="Sig Label">
              <a:extLst>
                <a:ext uri="{FF2B5EF4-FFF2-40B4-BE49-F238E27FC236}">
                  <a16:creationId xmlns:a16="http://schemas.microsoft.com/office/drawing/2014/main" id="{FC444E9F-B596-440E-B5CB-8FA5B609579D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AB481254-6AF8-4D91-8E04-1D38098AB908}"/>
                </a:ext>
              </a:extLst>
            </p:cNvPr>
            <p:cNvCxnSpPr>
              <a:cxnSpLocks/>
              <a:stCxn id="27" idx="1"/>
              <a:endCxn id="32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ig Label">
              <a:extLst>
                <a:ext uri="{FF2B5EF4-FFF2-40B4-BE49-F238E27FC236}">
                  <a16:creationId xmlns:a16="http://schemas.microsoft.com/office/drawing/2014/main" id="{ADB10EF3-BC96-4F21-B8A6-0237A67A6EB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30" name="Sig Label">
              <a:extLst>
                <a:ext uri="{FF2B5EF4-FFF2-40B4-BE49-F238E27FC236}">
                  <a16:creationId xmlns:a16="http://schemas.microsoft.com/office/drawing/2014/main" id="{226E5BC7-67D8-4F02-89D2-DC2D9C899E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5F356BB-9712-428E-85D9-BB7FFA304B62}"/>
              </a:ext>
            </a:extLst>
          </p:cNvPr>
          <p:cNvCxnSpPr>
            <a:cxnSpLocks/>
            <a:stCxn id="29" idx="1"/>
            <a:endCxn id="7" idx="0"/>
          </p:cNvCxnSpPr>
          <p:nvPr/>
        </p:nvCxnSpPr>
        <p:spPr>
          <a:xfrm rot="10800000">
            <a:off x="6347211" y="3526123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2849D17-1905-483D-B22B-85395759F8DF}"/>
              </a:ext>
            </a:extLst>
          </p:cNvPr>
          <p:cNvSpPr/>
          <p:nvPr/>
        </p:nvSpPr>
        <p:spPr>
          <a:xfrm rot="10800000">
            <a:off x="6779527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34C60C8-A9B8-4112-A2C4-EA006BC9FDE1}"/>
              </a:ext>
            </a:extLst>
          </p:cNvPr>
          <p:cNvSpPr/>
          <p:nvPr/>
        </p:nvSpPr>
        <p:spPr>
          <a:xfrm rot="10800000">
            <a:off x="6708088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435BA9C-2FD7-4277-BC30-2B9AC4698B6C}"/>
              </a:ext>
            </a:extLst>
          </p:cNvPr>
          <p:cNvSpPr/>
          <p:nvPr/>
        </p:nvSpPr>
        <p:spPr>
          <a:xfrm rot="10800000">
            <a:off x="6709835" y="521933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5" name="Wabbit-Networks Sig">
            <a:extLst>
              <a:ext uri="{FF2B5EF4-FFF2-40B4-BE49-F238E27FC236}">
                <a16:creationId xmlns:a16="http://schemas.microsoft.com/office/drawing/2014/main" id="{7E9F2A48-CE8A-4D28-B0C1-4A04BE3B4276}"/>
              </a:ext>
            </a:extLst>
          </p:cNvPr>
          <p:cNvGrpSpPr/>
          <p:nvPr/>
        </p:nvGrpSpPr>
        <p:grpSpPr>
          <a:xfrm>
            <a:off x="6654020" y="4493305"/>
            <a:ext cx="2113582" cy="778155"/>
            <a:chOff x="9481318" y="3834574"/>
            <a:chExt cx="2818111" cy="1037540"/>
          </a:xfrm>
        </p:grpSpPr>
        <p:sp>
          <p:nvSpPr>
            <p:cNvPr id="36" name="artifact-border">
              <a:extLst>
                <a:ext uri="{FF2B5EF4-FFF2-40B4-BE49-F238E27FC236}">
                  <a16:creationId xmlns:a16="http://schemas.microsoft.com/office/drawing/2014/main" id="{199069C4-DACD-4CC1-B68E-8ABD983B64D2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B9CCB94-FE86-4110-8768-F1058FB2E53C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artifact-name">
              <a:extLst>
                <a:ext uri="{FF2B5EF4-FFF2-40B4-BE49-F238E27FC236}">
                  <a16:creationId xmlns:a16="http://schemas.microsoft.com/office/drawing/2014/main" id="{87B509AC-3ACC-478B-9ED1-3B235A7D680C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39" name="Sig Label">
              <a:extLst>
                <a:ext uri="{FF2B5EF4-FFF2-40B4-BE49-F238E27FC236}">
                  <a16:creationId xmlns:a16="http://schemas.microsoft.com/office/drawing/2014/main" id="{793AE01D-4A56-43D8-8B7C-185CC2AB92B9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D1386DF-FADC-42A3-AD3A-365BDFAB8BA0}"/>
                </a:ext>
              </a:extLst>
            </p:cNvPr>
            <p:cNvCxnSpPr>
              <a:cxnSpLocks/>
              <a:stCxn id="39" idx="1"/>
              <a:endCxn id="43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ig Label">
              <a:extLst>
                <a:ext uri="{FF2B5EF4-FFF2-40B4-BE49-F238E27FC236}">
                  <a16:creationId xmlns:a16="http://schemas.microsoft.com/office/drawing/2014/main" id="{00625511-96FA-4499-BB87-8258AA08307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42" name="Sig Label">
              <a:extLst>
                <a:ext uri="{FF2B5EF4-FFF2-40B4-BE49-F238E27FC236}">
                  <a16:creationId xmlns:a16="http://schemas.microsoft.com/office/drawing/2014/main" id="{8339F16B-B394-4F60-A00E-86F162344678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43" name="Container Image">
              <a:extLst>
                <a:ext uri="{FF2B5EF4-FFF2-40B4-BE49-F238E27FC236}">
                  <a16:creationId xmlns:a16="http://schemas.microsoft.com/office/drawing/2014/main" id="{11BFD146-70E6-4696-B2F9-BB593DD0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36DDA0E-A82F-4A17-821A-F9DB894E6052}"/>
              </a:ext>
            </a:extLst>
          </p:cNvPr>
          <p:cNvCxnSpPr>
            <a:cxnSpLocks/>
            <a:stCxn id="41" idx="1"/>
            <a:endCxn id="7" idx="0"/>
          </p:cNvCxnSpPr>
          <p:nvPr/>
        </p:nvCxnSpPr>
        <p:spPr>
          <a:xfrm rot="10800000">
            <a:off x="6347212" y="3526123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Wabbit-Networks Sig">
            <a:extLst>
              <a:ext uri="{FF2B5EF4-FFF2-40B4-BE49-F238E27FC236}">
                <a16:creationId xmlns:a16="http://schemas.microsoft.com/office/drawing/2014/main" id="{AD797075-219E-45F0-A94F-3F9A7285D464}"/>
              </a:ext>
            </a:extLst>
          </p:cNvPr>
          <p:cNvGrpSpPr/>
          <p:nvPr/>
        </p:nvGrpSpPr>
        <p:grpSpPr>
          <a:xfrm>
            <a:off x="6934114" y="5355986"/>
            <a:ext cx="2046950" cy="784505"/>
            <a:chOff x="9460153" y="3826108"/>
            <a:chExt cx="2729266" cy="1046006"/>
          </a:xfrm>
        </p:grpSpPr>
        <p:sp>
          <p:nvSpPr>
            <p:cNvPr id="46" name="artifact-border">
              <a:extLst>
                <a:ext uri="{FF2B5EF4-FFF2-40B4-BE49-F238E27FC236}">
                  <a16:creationId xmlns:a16="http://schemas.microsoft.com/office/drawing/2014/main" id="{157BB1DE-AC60-4BEF-A4CD-7D6316FB7A97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47" name="Container Image">
              <a:extLst>
                <a:ext uri="{FF2B5EF4-FFF2-40B4-BE49-F238E27FC236}">
                  <a16:creationId xmlns:a16="http://schemas.microsoft.com/office/drawing/2014/main" id="{5664F5D3-8BA1-4808-802F-9022BAE07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20D7F035-8450-4276-8E61-88644831EC1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artifact-name">
              <a:extLst>
                <a:ext uri="{FF2B5EF4-FFF2-40B4-BE49-F238E27FC236}">
                  <a16:creationId xmlns:a16="http://schemas.microsoft.com/office/drawing/2014/main" id="{CEBE0A3F-D647-42B8-B374-3705AA37EF1E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50" name="Sig Label">
              <a:extLst>
                <a:ext uri="{FF2B5EF4-FFF2-40B4-BE49-F238E27FC236}">
                  <a16:creationId xmlns:a16="http://schemas.microsoft.com/office/drawing/2014/main" id="{8EC15C06-2A05-4791-AFA4-9C4C844DE97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0D146E5-82CF-4E16-8E62-9E049FB1006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Sig Label">
              <a:extLst>
                <a:ext uri="{FF2B5EF4-FFF2-40B4-BE49-F238E27FC236}">
                  <a16:creationId xmlns:a16="http://schemas.microsoft.com/office/drawing/2014/main" id="{227CB14D-74A1-442F-B360-206806D753DB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53" name="Sig Label">
              <a:extLst>
                <a:ext uri="{FF2B5EF4-FFF2-40B4-BE49-F238E27FC236}">
                  <a16:creationId xmlns:a16="http://schemas.microsoft.com/office/drawing/2014/main" id="{EDC8A9F2-644E-4447-A2C1-A8165B92EC7D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8CBDBA-8704-4E7B-BDC7-B12E6B677A97}"/>
              </a:ext>
            </a:extLst>
          </p:cNvPr>
          <p:cNvCxnSpPr>
            <a:cxnSpLocks/>
            <a:stCxn id="52" idx="1"/>
            <a:endCxn id="34" idx="0"/>
          </p:cNvCxnSpPr>
          <p:nvPr/>
        </p:nvCxnSpPr>
        <p:spPr>
          <a:xfrm rot="10800000">
            <a:off x="6749412" y="5287574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8F08F0-3131-4AA2-9FA6-AF063A2C01F3}"/>
              </a:ext>
            </a:extLst>
          </p:cNvPr>
          <p:cNvSpPr txBox="1"/>
          <p:nvPr/>
        </p:nvSpPr>
        <p:spPr>
          <a:xfrm>
            <a:off x="6271601" y="2340973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EC0E1F-49D8-4029-85B7-027AE89AB85E}"/>
              </a:ext>
            </a:extLst>
          </p:cNvPr>
          <p:cNvGrpSpPr/>
          <p:nvPr/>
        </p:nvGrpSpPr>
        <p:grpSpPr>
          <a:xfrm>
            <a:off x="6079927" y="2237190"/>
            <a:ext cx="251588" cy="340442"/>
            <a:chOff x="4316847" y="1020491"/>
            <a:chExt cx="335450" cy="453922"/>
          </a:xfrm>
        </p:grpSpPr>
        <p:pic>
          <p:nvPicPr>
            <p:cNvPr id="58" name="Signature">
              <a:extLst>
                <a:ext uri="{FF2B5EF4-FFF2-40B4-BE49-F238E27FC236}">
                  <a16:creationId xmlns:a16="http://schemas.microsoft.com/office/drawing/2014/main" id="{45A00FC7-4C79-4B6E-BE21-EF29B365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59" name="Distribution">
              <a:extLst>
                <a:ext uri="{FF2B5EF4-FFF2-40B4-BE49-F238E27FC236}">
                  <a16:creationId xmlns:a16="http://schemas.microsoft.com/office/drawing/2014/main" id="{599F735D-0545-4EA8-AF8D-5033D9A6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60" name="Key">
              <a:extLst>
                <a:ext uri="{FF2B5EF4-FFF2-40B4-BE49-F238E27FC236}">
                  <a16:creationId xmlns:a16="http://schemas.microsoft.com/office/drawing/2014/main" id="{06FAED8F-9501-4D19-B984-5C35F675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grpSp>
        <p:nvGrpSpPr>
          <p:cNvPr id="64" name="Net-monitor">
            <a:extLst>
              <a:ext uri="{FF2B5EF4-FFF2-40B4-BE49-F238E27FC236}">
                <a16:creationId xmlns:a16="http://schemas.microsoft.com/office/drawing/2014/main" id="{F2AA59D8-9D13-4EEA-BB5F-47A11C5DE2D0}"/>
              </a:ext>
            </a:extLst>
          </p:cNvPr>
          <p:cNvGrpSpPr/>
          <p:nvPr/>
        </p:nvGrpSpPr>
        <p:grpSpPr>
          <a:xfrm>
            <a:off x="9294609" y="723910"/>
            <a:ext cx="2077298" cy="860699"/>
            <a:chOff x="8600004" y="1385294"/>
            <a:chExt cx="2769732" cy="1147598"/>
          </a:xfrm>
        </p:grpSpPr>
        <p:sp>
          <p:nvSpPr>
            <p:cNvPr id="65" name="artifact-border">
              <a:extLst>
                <a:ext uri="{FF2B5EF4-FFF2-40B4-BE49-F238E27FC236}">
                  <a16:creationId xmlns:a16="http://schemas.microsoft.com/office/drawing/2014/main" id="{0E9B2A5C-6DAF-4616-8F16-74DDC57514BF}"/>
                </a:ext>
              </a:extLst>
            </p:cNvPr>
            <p:cNvSpPr/>
            <p:nvPr/>
          </p:nvSpPr>
          <p:spPr>
            <a:xfrm>
              <a:off x="8696945" y="1453378"/>
              <a:ext cx="2672791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AACB62-B357-49C8-8429-047BE85DBFA3}"/>
                </a:ext>
              </a:extLst>
            </p:cNvPr>
            <p:cNvGrpSpPr/>
            <p:nvPr/>
          </p:nvGrpSpPr>
          <p:grpSpPr>
            <a:xfrm>
              <a:off x="8600004" y="1385294"/>
              <a:ext cx="2769732" cy="1103099"/>
              <a:chOff x="6919893" y="798303"/>
              <a:chExt cx="2769732" cy="1103099"/>
            </a:xfrm>
          </p:grpSpPr>
          <p:sp>
            <p:nvSpPr>
              <p:cNvPr id="67" name="artifact-name">
                <a:extLst>
                  <a:ext uri="{FF2B5EF4-FFF2-40B4-BE49-F238E27FC236}">
                    <a16:creationId xmlns:a16="http://schemas.microsoft.com/office/drawing/2014/main" id="{42BBFDDB-26DB-44FC-AA23-4ED05313E2FC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68" name="artifact-mask">
                <a:extLst>
                  <a:ext uri="{FF2B5EF4-FFF2-40B4-BE49-F238E27FC236}">
                    <a16:creationId xmlns:a16="http://schemas.microsoft.com/office/drawing/2014/main" id="{3F29B438-1CC0-4449-89D6-F594F684DD52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69" name="Container Image">
                <a:extLst>
                  <a:ext uri="{FF2B5EF4-FFF2-40B4-BE49-F238E27FC236}">
                    <a16:creationId xmlns:a16="http://schemas.microsoft.com/office/drawing/2014/main" id="{6C882195-0B00-4522-A5CE-62A0C6091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28F77BAE-1423-4048-B596-EC499204E294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Sig Label">
                <a:extLst>
                  <a:ext uri="{FF2B5EF4-FFF2-40B4-BE49-F238E27FC236}">
                    <a16:creationId xmlns:a16="http://schemas.microsoft.com/office/drawing/2014/main" id="{7E02F00C-D6BC-43F7-B422-4FD1F59226C7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72" name="Sig Label">
                <a:extLst>
                  <a:ext uri="{FF2B5EF4-FFF2-40B4-BE49-F238E27FC236}">
                    <a16:creationId xmlns:a16="http://schemas.microsoft.com/office/drawing/2014/main" id="{AE0C3C5C-E41D-4D65-AC8B-6E699091D02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DF2166E7-DEA5-4337-A779-3D84425A7529}"/>
                  </a:ext>
                </a:extLst>
              </p:cNvPr>
              <p:cNvCxnSpPr>
                <a:cxnSpLocks/>
                <a:stCxn id="71" idx="1"/>
                <a:endCxn id="69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9CF5BD8B-980E-476E-B650-63A75F7B74F0}"/>
                  </a:ext>
                </a:extLst>
              </p:cNvPr>
              <p:cNvCxnSpPr>
                <a:cxnSpLocks/>
                <a:stCxn id="72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Sig Label">
                <a:extLst>
                  <a:ext uri="{FF2B5EF4-FFF2-40B4-BE49-F238E27FC236}">
                    <a16:creationId xmlns:a16="http://schemas.microsoft.com/office/drawing/2014/main" id="{495DDFCC-168C-498E-914A-D3520F35B199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E8B18DA7-BDC1-4F50-B33A-14775ED282A1}"/>
                  </a:ext>
                </a:extLst>
              </p:cNvPr>
              <p:cNvCxnSpPr>
                <a:cxnSpLocks/>
                <a:stCxn id="75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Sig Label">
                <a:extLst>
                  <a:ext uri="{FF2B5EF4-FFF2-40B4-BE49-F238E27FC236}">
                    <a16:creationId xmlns:a16="http://schemas.microsoft.com/office/drawing/2014/main" id="{A00BBCF7-9F67-4BC4-975A-4D961FE0840C}"/>
                  </a:ext>
                </a:extLst>
              </p:cNvPr>
              <p:cNvSpPr txBox="1"/>
              <p:nvPr/>
            </p:nvSpPr>
            <p:spPr>
              <a:xfrm>
                <a:off x="7587756" y="1121777"/>
                <a:ext cx="2101869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78" name="Wabbit-Networks Sig">
            <a:extLst>
              <a:ext uri="{FF2B5EF4-FFF2-40B4-BE49-F238E27FC236}">
                <a16:creationId xmlns:a16="http://schemas.microsoft.com/office/drawing/2014/main" id="{4867FF84-B8CD-4AE8-B450-8ECA621F3B59}"/>
              </a:ext>
            </a:extLst>
          </p:cNvPr>
          <p:cNvGrpSpPr/>
          <p:nvPr/>
        </p:nvGrpSpPr>
        <p:grpSpPr>
          <a:xfrm>
            <a:off x="9714654" y="2521792"/>
            <a:ext cx="2129457" cy="784505"/>
            <a:chOff x="9460153" y="3826108"/>
            <a:chExt cx="2839276" cy="1046006"/>
          </a:xfrm>
        </p:grpSpPr>
        <p:sp>
          <p:nvSpPr>
            <p:cNvPr id="79" name="artifact-border">
              <a:extLst>
                <a:ext uri="{FF2B5EF4-FFF2-40B4-BE49-F238E27FC236}">
                  <a16:creationId xmlns:a16="http://schemas.microsoft.com/office/drawing/2014/main" id="{45D37928-3857-4A52-902D-4FE1CC47F85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80" name="Container Image">
              <a:extLst>
                <a:ext uri="{FF2B5EF4-FFF2-40B4-BE49-F238E27FC236}">
                  <a16:creationId xmlns:a16="http://schemas.microsoft.com/office/drawing/2014/main" id="{B6C56707-95E9-4679-8540-A7710A56A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2072C02-8D80-40FE-9AAC-DDCDEBAA37A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artifact-name">
              <a:extLst>
                <a:ext uri="{FF2B5EF4-FFF2-40B4-BE49-F238E27FC236}">
                  <a16:creationId xmlns:a16="http://schemas.microsoft.com/office/drawing/2014/main" id="{0FADD42C-6EAC-48B1-8697-CE2136F8D082}"/>
                </a:ext>
              </a:extLst>
            </p:cNvPr>
            <p:cNvSpPr txBox="1"/>
            <p:nvPr/>
          </p:nvSpPr>
          <p:spPr>
            <a:xfrm>
              <a:off x="9717241" y="3847063"/>
              <a:ext cx="226600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docker-certified signature</a:t>
              </a:r>
            </a:p>
          </p:txBody>
        </p:sp>
        <p:sp>
          <p:nvSpPr>
            <p:cNvPr id="83" name="Sig Label">
              <a:extLst>
                <a:ext uri="{FF2B5EF4-FFF2-40B4-BE49-F238E27FC236}">
                  <a16:creationId xmlns:a16="http://schemas.microsoft.com/office/drawing/2014/main" id="{4A781EE0-DB4E-4439-A1A3-668EE8FFDE3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729B67F-9457-41A0-BE6D-6A4ECF1A511B}"/>
                </a:ext>
              </a:extLst>
            </p:cNvPr>
            <p:cNvCxnSpPr>
              <a:cxnSpLocks/>
              <a:stCxn id="83" idx="1"/>
              <a:endCxn id="88" idx="0"/>
            </p:cNvCxnSpPr>
            <p:nvPr/>
          </p:nvCxnSpPr>
          <p:spPr>
            <a:xfrm rot="10800000">
              <a:off x="9698241" y="3970881"/>
              <a:ext cx="302691" cy="550198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ig Label">
              <a:extLst>
                <a:ext uri="{FF2B5EF4-FFF2-40B4-BE49-F238E27FC236}">
                  <a16:creationId xmlns:a16="http://schemas.microsoft.com/office/drawing/2014/main" id="{421B1C02-AB4F-434A-B168-9A63A4D5250F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86" name="Sig Label">
              <a:extLst>
                <a:ext uri="{FF2B5EF4-FFF2-40B4-BE49-F238E27FC236}">
                  <a16:creationId xmlns:a16="http://schemas.microsoft.com/office/drawing/2014/main" id="{4A7AA06F-04F9-4591-BC5E-0621160005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06CC30F-2D39-4231-A78F-4691E683AEDB}"/>
              </a:ext>
            </a:extLst>
          </p:cNvPr>
          <p:cNvCxnSpPr>
            <a:cxnSpLocks/>
            <a:stCxn id="85" idx="1"/>
            <a:endCxn id="110" idx="0"/>
          </p:cNvCxnSpPr>
          <p:nvPr/>
        </p:nvCxnSpPr>
        <p:spPr>
          <a:xfrm rot="10800000">
            <a:off x="9421328" y="1577326"/>
            <a:ext cx="699402" cy="163247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8EBAD4E1-E173-4CB7-BFE3-134C253EFBCE}"/>
              </a:ext>
            </a:extLst>
          </p:cNvPr>
          <p:cNvSpPr/>
          <p:nvPr/>
        </p:nvSpPr>
        <p:spPr>
          <a:xfrm rot="10800000">
            <a:off x="9853644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B1C4130-C3F2-4EDB-AFA7-DA795A6A68FF}"/>
              </a:ext>
            </a:extLst>
          </p:cNvPr>
          <p:cNvSpPr/>
          <p:nvPr/>
        </p:nvSpPr>
        <p:spPr>
          <a:xfrm rot="10800000">
            <a:off x="9782205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CBFB20C8-12C5-4EAC-BB24-371C2A9DEB86}"/>
              </a:ext>
            </a:extLst>
          </p:cNvPr>
          <p:cNvSpPr/>
          <p:nvPr/>
        </p:nvSpPr>
        <p:spPr>
          <a:xfrm rot="10800000">
            <a:off x="9783952" y="4129783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1" name="Wabbit-Networks Sig">
            <a:extLst>
              <a:ext uri="{FF2B5EF4-FFF2-40B4-BE49-F238E27FC236}">
                <a16:creationId xmlns:a16="http://schemas.microsoft.com/office/drawing/2014/main" id="{5D040602-03FC-43C4-A06E-59ED77DFC088}"/>
              </a:ext>
            </a:extLst>
          </p:cNvPr>
          <p:cNvGrpSpPr/>
          <p:nvPr/>
        </p:nvGrpSpPr>
        <p:grpSpPr>
          <a:xfrm>
            <a:off x="9714654" y="3368088"/>
            <a:ext cx="2129457" cy="784505"/>
            <a:chOff x="9460153" y="3826108"/>
            <a:chExt cx="2839276" cy="1046006"/>
          </a:xfrm>
        </p:grpSpPr>
        <p:sp>
          <p:nvSpPr>
            <p:cNvPr id="92" name="artifact-border">
              <a:extLst>
                <a:ext uri="{FF2B5EF4-FFF2-40B4-BE49-F238E27FC236}">
                  <a16:creationId xmlns:a16="http://schemas.microsoft.com/office/drawing/2014/main" id="{C93B1899-5BC1-405A-B2B2-AEC781FD368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3" name="Container Image">
              <a:extLst>
                <a:ext uri="{FF2B5EF4-FFF2-40B4-BE49-F238E27FC236}">
                  <a16:creationId xmlns:a16="http://schemas.microsoft.com/office/drawing/2014/main" id="{F77E2A23-4467-492D-8CAE-8080CD9D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6D8491A5-DF72-4810-9F69-1E86FDC58741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artifact-name">
              <a:extLst>
                <a:ext uri="{FF2B5EF4-FFF2-40B4-BE49-F238E27FC236}">
                  <a16:creationId xmlns:a16="http://schemas.microsoft.com/office/drawing/2014/main" id="{04376963-EA02-4E3A-B5A1-FAA4611B48AE}"/>
                </a:ext>
              </a:extLst>
            </p:cNvPr>
            <p:cNvSpPr txBox="1"/>
            <p:nvPr/>
          </p:nvSpPr>
          <p:spPr>
            <a:xfrm>
              <a:off x="9717241" y="3847063"/>
              <a:ext cx="249042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library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96" name="Sig Label">
              <a:extLst>
                <a:ext uri="{FF2B5EF4-FFF2-40B4-BE49-F238E27FC236}">
                  <a16:creationId xmlns:a16="http://schemas.microsoft.com/office/drawing/2014/main" id="{93728EE4-705C-41F5-B034-4FA97AAEEF0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1EA6E734-8A2F-435C-9F14-252EF8CE865C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Sig Label">
              <a:extLst>
                <a:ext uri="{FF2B5EF4-FFF2-40B4-BE49-F238E27FC236}">
                  <a16:creationId xmlns:a16="http://schemas.microsoft.com/office/drawing/2014/main" id="{43B72B04-2E8F-4B38-BEE3-85242B3ECEC5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99" name="Sig Label">
              <a:extLst>
                <a:ext uri="{FF2B5EF4-FFF2-40B4-BE49-F238E27FC236}">
                  <a16:creationId xmlns:a16="http://schemas.microsoft.com/office/drawing/2014/main" id="{BE11EB44-65CF-47DB-BA75-4136785DBB1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00" name="Wabbit-Networks Sig">
            <a:extLst>
              <a:ext uri="{FF2B5EF4-FFF2-40B4-BE49-F238E27FC236}">
                <a16:creationId xmlns:a16="http://schemas.microsoft.com/office/drawing/2014/main" id="{31F3F52B-EBB1-4253-AF18-2DB1E454F35C}"/>
              </a:ext>
            </a:extLst>
          </p:cNvPr>
          <p:cNvGrpSpPr/>
          <p:nvPr/>
        </p:nvGrpSpPr>
        <p:grpSpPr>
          <a:xfrm>
            <a:off x="9707022" y="4214384"/>
            <a:ext cx="2129457" cy="784505"/>
            <a:chOff x="9460153" y="3826108"/>
            <a:chExt cx="2839276" cy="1046006"/>
          </a:xfrm>
        </p:grpSpPr>
        <p:sp>
          <p:nvSpPr>
            <p:cNvPr id="101" name="artifact-border">
              <a:extLst>
                <a:ext uri="{FF2B5EF4-FFF2-40B4-BE49-F238E27FC236}">
                  <a16:creationId xmlns:a16="http://schemas.microsoft.com/office/drawing/2014/main" id="{3FD602E4-28BE-4220-A7E2-A3ED5445AF6A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02" name="Container Image">
              <a:extLst>
                <a:ext uri="{FF2B5EF4-FFF2-40B4-BE49-F238E27FC236}">
                  <a16:creationId xmlns:a16="http://schemas.microsoft.com/office/drawing/2014/main" id="{32060458-075C-4DCD-BA45-33F513F3A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6FC3FBCC-5060-473B-88BE-CA856FB5E9AD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artifact-name">
              <a:extLst>
                <a:ext uri="{FF2B5EF4-FFF2-40B4-BE49-F238E27FC236}">
                  <a16:creationId xmlns:a16="http://schemas.microsoft.com/office/drawing/2014/main" id="{49DEFD5D-BAF0-4AA3-8218-603863004C4D}"/>
                </a:ext>
              </a:extLst>
            </p:cNvPr>
            <p:cNvSpPr txBox="1"/>
            <p:nvPr/>
          </p:nvSpPr>
          <p:spPr>
            <a:xfrm>
              <a:off x="9717241" y="3847063"/>
              <a:ext cx="23408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dev-a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05" name="Sig Label">
              <a:extLst>
                <a:ext uri="{FF2B5EF4-FFF2-40B4-BE49-F238E27FC236}">
                  <a16:creationId xmlns:a16="http://schemas.microsoft.com/office/drawing/2014/main" id="{B24CB7D7-94F6-4E8C-82CB-D9298A94AF6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7B99E05D-3977-4FD3-9DDD-1641AF868F8B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Sig Label">
              <a:extLst>
                <a:ext uri="{FF2B5EF4-FFF2-40B4-BE49-F238E27FC236}">
                  <a16:creationId xmlns:a16="http://schemas.microsoft.com/office/drawing/2014/main" id="{AED8DC2A-3533-4947-893B-8F240289BCE7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08" name="Sig Label">
              <a:extLst>
                <a:ext uri="{FF2B5EF4-FFF2-40B4-BE49-F238E27FC236}">
                  <a16:creationId xmlns:a16="http://schemas.microsoft.com/office/drawing/2014/main" id="{5E1A6B60-6EA0-4C43-AB07-49741BA7CA2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89C57BF-F695-4FC9-AD75-A92A3329E5C8}"/>
              </a:ext>
            </a:extLst>
          </p:cNvPr>
          <p:cNvCxnSpPr>
            <a:cxnSpLocks/>
            <a:stCxn id="107" idx="1"/>
            <a:endCxn id="110" idx="0"/>
          </p:cNvCxnSpPr>
          <p:nvPr/>
        </p:nvCxnSpPr>
        <p:spPr>
          <a:xfrm rot="10800000">
            <a:off x="9421328" y="1577326"/>
            <a:ext cx="691770" cy="332506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539DBF93-D580-4470-BE37-C8077BF18298}"/>
              </a:ext>
            </a:extLst>
          </p:cNvPr>
          <p:cNvSpPr/>
          <p:nvPr/>
        </p:nvSpPr>
        <p:spPr>
          <a:xfrm rot="10800000">
            <a:off x="9381752" y="15090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1" name="Wabbit-Networks Sig">
            <a:extLst>
              <a:ext uri="{FF2B5EF4-FFF2-40B4-BE49-F238E27FC236}">
                <a16:creationId xmlns:a16="http://schemas.microsoft.com/office/drawing/2014/main" id="{44E2CBD8-BCD4-465F-8C36-DF019CECD91E}"/>
              </a:ext>
            </a:extLst>
          </p:cNvPr>
          <p:cNvGrpSpPr/>
          <p:nvPr/>
        </p:nvGrpSpPr>
        <p:grpSpPr>
          <a:xfrm>
            <a:off x="9702237" y="5060680"/>
            <a:ext cx="2172845" cy="784505"/>
            <a:chOff x="9460153" y="3826108"/>
            <a:chExt cx="2897127" cy="1046006"/>
          </a:xfrm>
        </p:grpSpPr>
        <p:sp>
          <p:nvSpPr>
            <p:cNvPr id="112" name="artifact-border">
              <a:extLst>
                <a:ext uri="{FF2B5EF4-FFF2-40B4-BE49-F238E27FC236}">
                  <a16:creationId xmlns:a16="http://schemas.microsoft.com/office/drawing/2014/main" id="{6B0C7510-0106-4D29-8094-6C9D008CD2CF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13" name="Container Image">
              <a:extLst>
                <a:ext uri="{FF2B5EF4-FFF2-40B4-BE49-F238E27FC236}">
                  <a16:creationId xmlns:a16="http://schemas.microsoft.com/office/drawing/2014/main" id="{08E23F74-4672-4784-8FA1-2BF41D2A8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3057087C-AC7C-41C9-82A1-29FC46D9B537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artifact-name">
              <a:extLst>
                <a:ext uri="{FF2B5EF4-FFF2-40B4-BE49-F238E27FC236}">
                  <a16:creationId xmlns:a16="http://schemas.microsoft.com/office/drawing/2014/main" id="{F3EC008F-9053-4DC7-AF1F-17C6E0B8ED93}"/>
                </a:ext>
              </a:extLst>
            </p:cNvPr>
            <p:cNvSpPr txBox="1"/>
            <p:nvPr/>
          </p:nvSpPr>
          <p:spPr>
            <a:xfrm>
              <a:off x="9717241" y="3847063"/>
              <a:ext cx="264003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staging-h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16" name="Sig Label">
              <a:extLst>
                <a:ext uri="{FF2B5EF4-FFF2-40B4-BE49-F238E27FC236}">
                  <a16:creationId xmlns:a16="http://schemas.microsoft.com/office/drawing/2014/main" id="{8E0A00BB-6637-4DE4-88E5-8AF289F8C40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199460FC-0BFD-4798-AD5E-213BE35E02CE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Sig Label">
              <a:extLst>
                <a:ext uri="{FF2B5EF4-FFF2-40B4-BE49-F238E27FC236}">
                  <a16:creationId xmlns:a16="http://schemas.microsoft.com/office/drawing/2014/main" id="{2CBC64C9-191B-4B49-9F41-CDB066807AF4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19" name="Sig Label">
              <a:extLst>
                <a:ext uri="{FF2B5EF4-FFF2-40B4-BE49-F238E27FC236}">
                  <a16:creationId xmlns:a16="http://schemas.microsoft.com/office/drawing/2014/main" id="{FBD40024-CA12-4659-BE78-AA56F86943FF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20" name="Wabbit-Networks Sig">
            <a:extLst>
              <a:ext uri="{FF2B5EF4-FFF2-40B4-BE49-F238E27FC236}">
                <a16:creationId xmlns:a16="http://schemas.microsoft.com/office/drawing/2014/main" id="{0D73F2D0-DFE5-452F-8D1C-9FBCD59CF076}"/>
              </a:ext>
            </a:extLst>
          </p:cNvPr>
          <p:cNvGrpSpPr/>
          <p:nvPr/>
        </p:nvGrpSpPr>
        <p:grpSpPr>
          <a:xfrm>
            <a:off x="9697454" y="5906974"/>
            <a:ext cx="2129457" cy="784505"/>
            <a:chOff x="9460153" y="3826108"/>
            <a:chExt cx="2839276" cy="1046006"/>
          </a:xfrm>
        </p:grpSpPr>
        <p:sp>
          <p:nvSpPr>
            <p:cNvPr id="121" name="artifact-border">
              <a:extLst>
                <a:ext uri="{FF2B5EF4-FFF2-40B4-BE49-F238E27FC236}">
                  <a16:creationId xmlns:a16="http://schemas.microsoft.com/office/drawing/2014/main" id="{715CBE23-4A70-4CA1-AA2A-39B223AE9FC9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22" name="Container Image">
              <a:extLst>
                <a:ext uri="{FF2B5EF4-FFF2-40B4-BE49-F238E27FC236}">
                  <a16:creationId xmlns:a16="http://schemas.microsoft.com/office/drawing/2014/main" id="{CB06C45F-0834-4A07-B5FF-4089450B7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42B079EE-B15C-4426-A7E6-C1648BC5335F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artifact-name">
              <a:extLst>
                <a:ext uri="{FF2B5EF4-FFF2-40B4-BE49-F238E27FC236}">
                  <a16:creationId xmlns:a16="http://schemas.microsoft.com/office/drawing/2014/main" id="{E707C847-A22E-4AA3-B536-61F27A937238}"/>
                </a:ext>
              </a:extLst>
            </p:cNvPr>
            <p:cNvSpPr txBox="1"/>
            <p:nvPr/>
          </p:nvSpPr>
          <p:spPr>
            <a:xfrm>
              <a:off x="9717241" y="3847063"/>
              <a:ext cx="24156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prod-h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25" name="Sig Label">
              <a:extLst>
                <a:ext uri="{FF2B5EF4-FFF2-40B4-BE49-F238E27FC236}">
                  <a16:creationId xmlns:a16="http://schemas.microsoft.com/office/drawing/2014/main" id="{FF6C662C-54AD-4E3F-AC40-11DF48730FB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F9FAA6FC-D2AD-4480-9836-CD06AB40708C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Sig Label">
              <a:extLst>
                <a:ext uri="{FF2B5EF4-FFF2-40B4-BE49-F238E27FC236}">
                  <a16:creationId xmlns:a16="http://schemas.microsoft.com/office/drawing/2014/main" id="{9700065B-8DF2-4DB9-9257-CC747053DFBA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28" name="Sig Label">
              <a:extLst>
                <a:ext uri="{FF2B5EF4-FFF2-40B4-BE49-F238E27FC236}">
                  <a16:creationId xmlns:a16="http://schemas.microsoft.com/office/drawing/2014/main" id="{7F778C8C-A9DE-4232-8BC1-6C19C4253187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633EAF49-A154-49FF-BD3D-95D3F3C59FCC}"/>
              </a:ext>
            </a:extLst>
          </p:cNvPr>
          <p:cNvCxnSpPr>
            <a:cxnSpLocks/>
            <a:stCxn id="118" idx="1"/>
            <a:endCxn id="110" idx="0"/>
          </p:cNvCxnSpPr>
          <p:nvPr/>
        </p:nvCxnSpPr>
        <p:spPr>
          <a:xfrm rot="10800000">
            <a:off x="9421329" y="1577326"/>
            <a:ext cx="686985" cy="417135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FF36C6E-386F-4B6A-ABFB-B173768BE9E6}"/>
              </a:ext>
            </a:extLst>
          </p:cNvPr>
          <p:cNvCxnSpPr>
            <a:cxnSpLocks/>
            <a:stCxn id="127" idx="1"/>
            <a:endCxn id="110" idx="0"/>
          </p:cNvCxnSpPr>
          <p:nvPr/>
        </p:nvCxnSpPr>
        <p:spPr>
          <a:xfrm rot="10800000">
            <a:off x="9421328" y="1577326"/>
            <a:ext cx="682202" cy="501765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Wabbit-Networks Sig">
            <a:extLst>
              <a:ext uri="{FF2B5EF4-FFF2-40B4-BE49-F238E27FC236}">
                <a16:creationId xmlns:a16="http://schemas.microsoft.com/office/drawing/2014/main" id="{3740CADA-A33C-46BF-87B2-DFC760B30B9F}"/>
              </a:ext>
            </a:extLst>
          </p:cNvPr>
          <p:cNvGrpSpPr/>
          <p:nvPr/>
        </p:nvGrpSpPr>
        <p:grpSpPr>
          <a:xfrm>
            <a:off x="9714654" y="1675496"/>
            <a:ext cx="2129457" cy="784505"/>
            <a:chOff x="9460153" y="3826108"/>
            <a:chExt cx="2839276" cy="1046006"/>
          </a:xfrm>
        </p:grpSpPr>
        <p:sp>
          <p:nvSpPr>
            <p:cNvPr id="132" name="artifact-border">
              <a:extLst>
                <a:ext uri="{FF2B5EF4-FFF2-40B4-BE49-F238E27FC236}">
                  <a16:creationId xmlns:a16="http://schemas.microsoft.com/office/drawing/2014/main" id="{C2942C7C-BA9C-4946-9455-7F38FCCC9EEB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33" name="Container Image">
              <a:extLst>
                <a:ext uri="{FF2B5EF4-FFF2-40B4-BE49-F238E27FC236}">
                  <a16:creationId xmlns:a16="http://schemas.microsoft.com/office/drawing/2014/main" id="{495D43DB-B8B6-4E0B-8EF6-21AA821E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DB2902BB-AAC1-4399-B17E-5D962FD538BA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artifact-name">
              <a:extLst>
                <a:ext uri="{FF2B5EF4-FFF2-40B4-BE49-F238E27FC236}">
                  <a16:creationId xmlns:a16="http://schemas.microsoft.com/office/drawing/2014/main" id="{A11FAFD8-10C7-41CB-A305-09B16442BEF8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36" name="Sig Label">
              <a:extLst>
                <a:ext uri="{FF2B5EF4-FFF2-40B4-BE49-F238E27FC236}">
                  <a16:creationId xmlns:a16="http://schemas.microsoft.com/office/drawing/2014/main" id="{9AD90D20-919A-4FBD-A866-5E5A171B9DBB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8F4CFF71-9230-4D09-99BE-AAE628203F22}"/>
                </a:ext>
              </a:extLst>
            </p:cNvPr>
            <p:cNvCxnSpPr>
              <a:cxnSpLocks/>
              <a:stCxn id="13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Sig Label">
              <a:extLst>
                <a:ext uri="{FF2B5EF4-FFF2-40B4-BE49-F238E27FC236}">
                  <a16:creationId xmlns:a16="http://schemas.microsoft.com/office/drawing/2014/main" id="{B685D200-CDCF-44BD-9D63-EDE1E45BDD58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39" name="Sig Label">
              <a:extLst>
                <a:ext uri="{FF2B5EF4-FFF2-40B4-BE49-F238E27FC236}">
                  <a16:creationId xmlns:a16="http://schemas.microsoft.com/office/drawing/2014/main" id="{4BD518FA-37B9-4460-A9C6-C3CF09F0CDE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A030E946-7ED8-4EF4-B55F-C8F688CBCF50}"/>
              </a:ext>
            </a:extLst>
          </p:cNvPr>
          <p:cNvCxnSpPr>
            <a:cxnSpLocks/>
            <a:stCxn id="138" idx="1"/>
            <a:endCxn id="110" idx="0"/>
          </p:cNvCxnSpPr>
          <p:nvPr/>
        </p:nvCxnSpPr>
        <p:spPr>
          <a:xfrm rot="10800000">
            <a:off x="9421328" y="1577326"/>
            <a:ext cx="699402" cy="786174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6A6B2EE-5BCD-4725-AECE-ECC1EF65ADCF}"/>
              </a:ext>
            </a:extLst>
          </p:cNvPr>
          <p:cNvCxnSpPr>
            <a:cxnSpLocks/>
            <a:stCxn id="98" idx="1"/>
          </p:cNvCxnSpPr>
          <p:nvPr/>
        </p:nvCxnSpPr>
        <p:spPr>
          <a:xfrm rot="10800000">
            <a:off x="9421332" y="1584610"/>
            <a:ext cx="699399" cy="247148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0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7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oras</a:t>
            </a:r>
            <a:r>
              <a:rPr lang="en-US" b="1" dirty="0">
                <a:latin typeface="Consolas" panose="020B0609020204030204" pitchFamily="49" charset="0"/>
              </a:rPr>
              <a:t> copy [source] [destination] --recursive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5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EFF3-8C80-4E03-B88C-08C5F477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Registry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CE4-42F8-49E6-8A40-C0CA2994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ORAS Artifacts across registries</a:t>
            </a:r>
          </a:p>
          <a:p>
            <a:pPr lvl="1"/>
            <a:r>
              <a:rPr lang="en-US" dirty="0"/>
              <a:t>ORAS will support a fallback </a:t>
            </a:r>
          </a:p>
          <a:p>
            <a:pPr lvl="1"/>
            <a:r>
              <a:rPr lang="en-US" dirty="0"/>
              <a:t>Not as good, but allows usage, until the registry supports ORAS Artifacts</a:t>
            </a:r>
          </a:p>
          <a:p>
            <a:r>
              <a:rPr lang="en-US" dirty="0"/>
              <a:t>Will work for Notary v2 signatures, and all other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133475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</a:t>
            </a:r>
            <a:r>
              <a:rPr lang="en-US" i="1" dirty="0"/>
              <a:t>with</a:t>
            </a:r>
            <a:r>
              <a:rPr lang="en-US" dirty="0"/>
              <a:t> OPA/Gatekeeper and other policy managers</a:t>
            </a:r>
          </a:p>
          <a:p>
            <a:r>
              <a:rPr lang="en-US" dirty="0"/>
              <a:t>Notary v2 supports key provider extensibility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5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2A2D-03E8-4854-88FE-A7CEA679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There’s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B6527-E043-4E7D-8F8F-4D3FB2CB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and Signature Revocation </a:t>
            </a:r>
          </a:p>
          <a:p>
            <a:pPr lvl="1"/>
            <a:r>
              <a:rPr lang="en-US" dirty="0"/>
              <a:t>Important for public content</a:t>
            </a:r>
          </a:p>
          <a:p>
            <a:pPr lvl="1"/>
            <a:r>
              <a:rPr lang="en-US" dirty="0"/>
              <a:t>Private content is under private control</a:t>
            </a:r>
          </a:p>
          <a:p>
            <a:r>
              <a:rPr lang="en-US" dirty="0"/>
              <a:t>TUF Integration</a:t>
            </a:r>
          </a:p>
          <a:p>
            <a:pPr lvl="1"/>
            <a:r>
              <a:rPr lang="en-US" dirty="0"/>
              <a:t>Working through cross registry promotion scenarios</a:t>
            </a:r>
          </a:p>
          <a:p>
            <a:r>
              <a:rPr lang="en-US" dirty="0"/>
              <a:t>OCI Distribution 1.0 Registry Fallback</a:t>
            </a:r>
          </a:p>
          <a:p>
            <a:pPr lvl="1"/>
            <a:r>
              <a:rPr lang="en-US" dirty="0"/>
              <a:t>Notary and ORAS will have degraded fallback support</a:t>
            </a:r>
          </a:p>
        </p:txBody>
      </p:sp>
    </p:spTree>
    <p:extLst>
      <p:ext uri="{BB962C8B-B14F-4D97-AF65-F5344CB8AC3E}">
        <p14:creationId xmlns:p14="http://schemas.microsoft.com/office/powerpoint/2010/main" val="309020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41BCA-E52B-4B41-9FFC-CCDEA5C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29C3-18BB-4E4F-8EA9-A50F9B316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lang="en-US" dirty="0"/>
              <a:t>Signatures enable attestation of an artifact by a given entity</a:t>
            </a:r>
          </a:p>
          <a:p>
            <a:r>
              <a:rPr lang="en-US" dirty="0"/>
              <a:t>You choose which entities you trust, for each environment</a:t>
            </a:r>
          </a:p>
          <a:p>
            <a:r>
              <a:rPr lang="en-US" dirty="0"/>
              <a:t>As you promote, stamp with a signature for that environment</a:t>
            </a:r>
          </a:p>
          <a:p>
            <a:r>
              <a:rPr lang="en-US" dirty="0"/>
              <a:t>Notary v2 references, generalized for all supply chain reference types</a:t>
            </a:r>
          </a:p>
          <a:p>
            <a:r>
              <a:rPr lang="en-US" dirty="0"/>
              <a:t>ORAS enables promoting a graph of artifacts into the environment you trust</a:t>
            </a:r>
          </a:p>
          <a:p>
            <a:pPr lvl="1"/>
            <a:r>
              <a:rPr lang="en-US" dirty="0"/>
              <a:t>…and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161691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DB59A9-4242-4FE9-9716-59DEB86FA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"/>
          <a:stretch/>
        </p:blipFill>
        <p:spPr>
          <a:xfrm>
            <a:off x="5089218" y="1002537"/>
            <a:ext cx="6997274" cy="374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1E5D4-64E2-4527-A952-5FE7AD8B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Container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A9C7-6B66-4459-8809-50ED713F5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825625"/>
            <a:ext cx="4876799" cy="4351338"/>
          </a:xfrm>
        </p:spPr>
        <p:txBody>
          <a:bodyPr/>
          <a:lstStyle/>
          <a:p>
            <a:r>
              <a:rPr lang="en-US" dirty="0"/>
              <a:t>There are multiple efforts</a:t>
            </a:r>
          </a:p>
          <a:p>
            <a:r>
              <a:rPr lang="en-US" dirty="0"/>
              <a:t>Focusing on different stages </a:t>
            </a:r>
            <a:br>
              <a:rPr lang="en-US" dirty="0"/>
            </a:br>
            <a:r>
              <a:rPr lang="en-US" dirty="0"/>
              <a:t>of the supply chain</a:t>
            </a:r>
          </a:p>
          <a:p>
            <a:r>
              <a:rPr lang="en-US" dirty="0"/>
              <a:t>Some overlap</a:t>
            </a:r>
          </a:p>
          <a:p>
            <a:r>
              <a:rPr lang="en-US" dirty="0"/>
              <a:t>Innovation happening at the speed of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88833F-9C2A-410D-B126-FE07776BF8BE}"/>
              </a:ext>
            </a:extLst>
          </p:cNvPr>
          <p:cNvGrpSpPr/>
          <p:nvPr/>
        </p:nvGrpSpPr>
        <p:grpSpPr>
          <a:xfrm>
            <a:off x="5684750" y="2715061"/>
            <a:ext cx="6507250" cy="3662293"/>
            <a:chOff x="4012222" y="2089884"/>
            <a:chExt cx="7886700" cy="4438650"/>
          </a:xfrm>
        </p:grpSpPr>
        <p:pic>
          <p:nvPicPr>
            <p:cNvPr id="2050" name="Picture 2" descr="A picture containing mountain, old, white, town&#10;&#10;Description automatically generated">
              <a:extLst>
                <a:ext uri="{FF2B5EF4-FFF2-40B4-BE49-F238E27FC236}">
                  <a16:creationId xmlns:a16="http://schemas.microsoft.com/office/drawing/2014/main" id="{366742A4-35F6-4E94-A2F8-78349AAB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222" y="2089884"/>
              <a:ext cx="7886700" cy="4438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74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8972970B-DB4A-459A-8D45-B46A41FF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222" y="2102068"/>
              <a:ext cx="1824538" cy="228400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8626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2988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Notary v2: 	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Reference Types: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1047446" y="4381951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59422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6931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1330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4973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2C061F-B0ED-4E25-BA41-37D72E4022D9}"/>
              </a:ext>
            </a:extLst>
          </p:cNvPr>
          <p:cNvSpPr txBox="1"/>
          <p:nvPr/>
        </p:nvSpPr>
        <p:spPr>
          <a:xfrm>
            <a:off x="5542152" y="4392066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tx1"/>
                </a:solidFill>
              </a:rPr>
              <a:t>CTO</a:t>
            </a:r>
          </a:p>
          <a:p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r>
              <a:rPr lang="en-US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Image result for blog logo">
            <a:extLst>
              <a:ext uri="{FF2B5EF4-FFF2-40B4-BE49-F238E27FC236}">
                <a16:creationId xmlns:a16="http://schemas.microsoft.com/office/drawing/2014/main" id="{B32309CD-E570-4C00-A46C-3721DE6A7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5356860" y="594987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Image result for twitter logo">
            <a:extLst>
              <a:ext uri="{FF2B5EF4-FFF2-40B4-BE49-F238E27FC236}">
                <a16:creationId xmlns:a16="http://schemas.microsoft.com/office/drawing/2014/main" id="{82DEAB6B-B615-465D-9FEC-7B32FA62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57" y="570077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F7AE96C-1762-4627-AB44-9CB7F3F00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01" y="6140696"/>
            <a:ext cx="106505" cy="106505"/>
          </a:xfrm>
          <a:prstGeom prst="rect">
            <a:avLst/>
          </a:prstGeom>
        </p:spPr>
      </p:pic>
      <p:pic>
        <p:nvPicPr>
          <p:cNvPr id="33" name="Picture 6" descr="Image result for email logo">
            <a:extLst>
              <a:ext uri="{FF2B5EF4-FFF2-40B4-BE49-F238E27FC236}">
                <a16:creationId xmlns:a16="http://schemas.microsoft.com/office/drawing/2014/main" id="{FF2059B8-1DFD-4574-AAF5-7B81EA625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5414957" y="550496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5879138" y="1895650"/>
            <a:ext cx="2536810" cy="2536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024081" y="4377122"/>
            <a:ext cx="39406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3000"/>
              <a:buFont typeface="Arial"/>
              <a:buNone/>
            </a:pPr>
            <a:r>
              <a:rPr lang="en-CA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11-15, 2021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877689" y="4528474"/>
            <a:ext cx="2536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CA" sz="2100" b="1">
                <a:solidFill>
                  <a:schemeClr val="lt1"/>
                </a:solidFill>
              </a:rPr>
              <a:t>Dave Kerr</a:t>
            </a:r>
            <a:br>
              <a:rPr lang="en-CA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100">
                <a:solidFill>
                  <a:schemeClr val="lt1"/>
                </a:solidFill>
              </a:rPr>
              <a:t>Software Engineer</a:t>
            </a:r>
            <a:br>
              <a:rPr lang="en-CA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100" i="1">
                <a:solidFill>
                  <a:schemeClr val="lt1"/>
                </a:solidFill>
              </a:rPr>
              <a:t>Workday</a:t>
            </a:r>
            <a:endParaRPr sz="21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38200" y="3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ct val="100000"/>
              <a:buFont typeface="Arial"/>
              <a:buNone/>
            </a:pPr>
            <a:r>
              <a:rPr lang="en-CA" sz="7500" b="1">
                <a:solidFill>
                  <a:schemeClr val="lt1"/>
                </a:solidFill>
              </a:rPr>
              <a:t>Secure your cluster to cluster traffic, the agnostic way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6633472" y="2503531"/>
            <a:ext cx="10515600" cy="142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CA" sz="2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671226" y="5039904"/>
            <a:ext cx="47604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CA" sz="2100" b="1">
                <a:solidFill>
                  <a:schemeClr val="lt1"/>
                </a:solidFill>
              </a:rPr>
              <a:t>Pauline Lallinec</a:t>
            </a:r>
            <a:br>
              <a:rPr lang="en-CA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100">
                <a:solidFill>
                  <a:schemeClr val="lt1"/>
                </a:solidFill>
              </a:rPr>
              <a:t>Software Engineer</a:t>
            </a:r>
            <a:br>
              <a:rPr lang="en-CA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100" i="1">
                <a:solidFill>
                  <a:schemeClr val="lt1"/>
                </a:solidFill>
              </a:rPr>
              <a:t>Workday</a:t>
            </a:r>
            <a:endParaRPr sz="21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l="308" r="317"/>
          <a:stretch/>
        </p:blipFill>
        <p:spPr>
          <a:xfrm>
            <a:off x="8803338" y="2313500"/>
            <a:ext cx="25368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124" y="2181533"/>
            <a:ext cx="4820609" cy="219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700" y="1895650"/>
            <a:ext cx="2536800" cy="2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6">
            <a:alphaModFix/>
          </a:blip>
          <a:srcRect t="15917" b="27836"/>
          <a:stretch/>
        </p:blipFill>
        <p:spPr>
          <a:xfrm>
            <a:off x="8803375" y="2305833"/>
            <a:ext cx="2536776" cy="25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7589898" y="4830103"/>
            <a:ext cx="3072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CA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2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7477389" y="1531600"/>
            <a:ext cx="3297490" cy="33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1024081" y="4377122"/>
            <a:ext cx="39406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3000"/>
              <a:buFont typeface="Arial"/>
              <a:buNone/>
            </a:pPr>
            <a:r>
              <a:rPr lang="en-CA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11-15, 2021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838200" y="3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7500"/>
              <a:buFont typeface="Arial"/>
              <a:buNone/>
            </a:pPr>
            <a:r>
              <a:rPr lang="en-CA" sz="7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124" y="2181533"/>
            <a:ext cx="4820609" cy="219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4780815" y="2295653"/>
            <a:ext cx="2536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8279251" y="2295653"/>
            <a:ext cx="476048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7106641" y="2295653"/>
            <a:ext cx="2536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6033081" y="5479917"/>
            <a:ext cx="2536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358907" y="5479917"/>
            <a:ext cx="2536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 Name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</a:t>
            </a:r>
            <a:br>
              <a:rPr lang="en-CA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4956987" y="388850"/>
            <a:ext cx="2032075" cy="20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7308112" y="388850"/>
            <a:ext cx="2032075" cy="20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9659237" y="388850"/>
            <a:ext cx="2032075" cy="20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6183462" y="3621225"/>
            <a:ext cx="2032075" cy="204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l="307" r="317"/>
          <a:stretch/>
        </p:blipFill>
        <p:spPr>
          <a:xfrm>
            <a:off x="8534587" y="3621225"/>
            <a:ext cx="2032075" cy="204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1129756" y="4496085"/>
            <a:ext cx="3488288" cy="117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3000"/>
              <a:buFont typeface="Arial"/>
              <a:buNone/>
            </a:pPr>
            <a:r>
              <a:rPr lang="en-CA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11-15, 2021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-4115765" y="2137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7500"/>
              <a:buFont typeface="Arial"/>
              <a:buNone/>
            </a:pPr>
            <a:r>
              <a:rPr lang="en-CA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799" y="2608779"/>
            <a:ext cx="4267188" cy="1943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06B-1BD1-463F-8A26-772E505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EEA-2B1B-41A9-971C-A61474E5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Creation of Content</a:t>
            </a:r>
          </a:p>
          <a:p>
            <a:pPr lvl="1"/>
            <a:r>
              <a:rPr lang="en-US" dirty="0"/>
              <a:t>The building of content (binaries, packages, images)</a:t>
            </a:r>
          </a:p>
          <a:p>
            <a:r>
              <a:rPr lang="en-US" b="1" dirty="0"/>
              <a:t>Distribution of Content</a:t>
            </a:r>
          </a:p>
          <a:p>
            <a:pPr lvl="1"/>
            <a:r>
              <a:rPr lang="en-US" dirty="0"/>
              <a:t>Distributing the content to consumers</a:t>
            </a:r>
          </a:p>
          <a:p>
            <a:pPr lvl="1"/>
            <a:r>
              <a:rPr lang="en-US" dirty="0"/>
              <a:t>Distribution includes promotion across different environments</a:t>
            </a:r>
          </a:p>
          <a:p>
            <a:r>
              <a:rPr lang="en-US" b="1" dirty="0"/>
              <a:t>Consumption of Content</a:t>
            </a:r>
          </a:p>
          <a:p>
            <a:pPr lvl="1"/>
            <a:r>
              <a:rPr lang="en-US" dirty="0"/>
              <a:t>To build other content</a:t>
            </a:r>
          </a:p>
          <a:p>
            <a:pPr lvl="1"/>
            <a:r>
              <a:rPr lang="en-US" dirty="0"/>
              <a:t>To import from other sources</a:t>
            </a:r>
          </a:p>
          <a:p>
            <a:pPr lvl="1"/>
            <a:r>
              <a:rPr lang="en-US" dirty="0"/>
              <a:t>To deploy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DF0E-B1E9-49C1-A2CC-8B40DC14D43A}"/>
              </a:ext>
            </a:extLst>
          </p:cNvPr>
          <p:cNvSpPr/>
          <p:nvPr/>
        </p:nvSpPr>
        <p:spPr>
          <a:xfrm>
            <a:off x="838200" y="2768600"/>
            <a:ext cx="10896600" cy="3035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sz="4000" dirty="0">
                <a:solidFill>
                  <a:sysClr val="windowText" lastClr="000000"/>
                </a:solidFill>
              </a:rPr>
              <a:t>Notary v2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F0B0A4-FBE8-48D3-9B74-1C9B2E5F8E77}"/>
              </a:ext>
            </a:extLst>
          </p:cNvPr>
          <p:cNvSpPr/>
          <p:nvPr/>
        </p:nvSpPr>
        <p:spPr>
          <a:xfrm rot="16200000">
            <a:off x="47230" y="1946673"/>
            <a:ext cx="1546226" cy="179308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7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BC35-118C-45BC-AB53-041DF699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C06-2A3E-4742-A074-85B1FDFA2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77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Signing any </a:t>
            </a:r>
            <a:r>
              <a:rPr lang="en-US" sz="2800" b="1" i="1" dirty="0"/>
              <a:t>and all </a:t>
            </a:r>
            <a:r>
              <a:rPr lang="en-US" sz="2800" dirty="0"/>
              <a:t>artifacts, </a:t>
            </a:r>
            <a:br>
              <a:rPr lang="en-US" sz="2800" dirty="0"/>
            </a:br>
            <a:r>
              <a:rPr lang="en-US" sz="2800" dirty="0"/>
              <a:t>	distributed through an OCI Distribution based registry</a:t>
            </a:r>
          </a:p>
          <a:p>
            <a:pPr marL="514350" indent="-514350">
              <a:buAutoNum type="arabicPeriod"/>
            </a:pPr>
            <a:r>
              <a:rPr lang="en-US" sz="2800" dirty="0"/>
              <a:t>Attesting to the content, based on </a:t>
            </a:r>
            <a:r>
              <a:rPr lang="en-US" sz="2800" b="1" i="1" dirty="0"/>
              <a:t>an entity you trust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Focused on the distribution and consumption stages</a:t>
            </a:r>
            <a:br>
              <a:rPr lang="en-US" dirty="0"/>
            </a:br>
            <a:r>
              <a:rPr lang="en-US" sz="2000" dirty="0"/>
              <a:t>Creation stage, from the point it consumes distributed content</a:t>
            </a:r>
          </a:p>
          <a:p>
            <a:pPr marL="514350" indent="-514350">
              <a:buAutoNum type="arabicPeriod"/>
            </a:pPr>
            <a:r>
              <a:rPr lang="en-US" dirty="0"/>
              <a:t>Location independence, e</a:t>
            </a:r>
            <a:r>
              <a:rPr lang="en-US" sz="2800" dirty="0"/>
              <a:t>nabling signatures to travel </a:t>
            </a:r>
            <a:br>
              <a:rPr lang="en-US" sz="2800" dirty="0"/>
            </a:br>
            <a:r>
              <a:rPr lang="en-US" sz="2800" dirty="0"/>
              <a:t>	with the artifacts they’ve signed,</a:t>
            </a:r>
            <a:br>
              <a:rPr lang="en-US" sz="2800" dirty="0"/>
            </a:br>
            <a:r>
              <a:rPr lang="en-US" sz="2800" dirty="0"/>
              <a:t>	supporting promotion within and across 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/>
              <a:t>any OCI/ORAS Artifact conformant registry</a:t>
            </a:r>
          </a:p>
        </p:txBody>
      </p:sp>
    </p:spTree>
    <p:extLst>
      <p:ext uri="{BB962C8B-B14F-4D97-AF65-F5344CB8AC3E}">
        <p14:creationId xmlns:p14="http://schemas.microsoft.com/office/powerpoint/2010/main" val="142244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168B7F-3315-4018-A79E-BEE230F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Notary Log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B3211-EDCD-43B4-B6D3-08F4D28C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351338"/>
          </a:xfrm>
        </p:spPr>
        <p:txBody>
          <a:bodyPr/>
          <a:lstStyle/>
          <a:p>
            <a:pPr>
              <a:tabLst>
                <a:tab pos="4122738" algn="l"/>
              </a:tabLst>
            </a:pPr>
            <a:r>
              <a:rPr lang="en-US" dirty="0"/>
              <a:t>Signing – what does it promise?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What are you signing, and verifying, (Public or Custom Content)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Identity &amp; Location – are these coupled concepts?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Are signatures enough?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Validating across environments – what about </a:t>
            </a:r>
            <a:r>
              <a:rPr lang="en-US" dirty="0" err="1"/>
              <a:t>Vnet</a:t>
            </a:r>
            <a:r>
              <a:rPr lang="en-US" dirty="0"/>
              <a:t> and Air Gap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Promoting Artifacts 	how to validate it should be promoted?</a:t>
            </a:r>
            <a:br>
              <a:rPr lang="en-US" dirty="0"/>
            </a:br>
            <a:r>
              <a:rPr lang="en-US" dirty="0"/>
              <a:t>	how do you promote?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Revocation	where and how is revocation important?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Deploy Today?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tags?   (</a:t>
            </a:r>
            <a:r>
              <a:rPr lang="en-US" dirty="0">
                <a:latin typeface="Consolas" panose="020B0609020204030204" pitchFamily="49" charset="0"/>
              </a:rPr>
              <a:t>my-service:ag-123</a:t>
            </a:r>
            <a:r>
              <a:rPr lang="en-US" dirty="0"/>
              <a:t>)</a:t>
            </a:r>
          </a:p>
          <a:p>
            <a:r>
              <a:rPr lang="en-US" dirty="0"/>
              <a:t>Digests? 	 (</a:t>
            </a:r>
            <a:r>
              <a:rPr lang="en-US" dirty="0">
                <a:latin typeface="Consolas" panose="020B0609020204030204" pitchFamily="49" charset="0"/>
              </a:rPr>
              <a:t>my-service@sha256:abs8a23823aaa8a8d8d8a...</a:t>
            </a:r>
            <a:r>
              <a:rPr lang="en-US" dirty="0"/>
              <a:t>)</a:t>
            </a:r>
          </a:p>
          <a:p>
            <a:r>
              <a:rPr lang="en-US" dirty="0"/>
              <a:t>Convert a tag to a digest?</a:t>
            </a:r>
          </a:p>
          <a:p>
            <a:r>
              <a:rPr lang="en-US" dirty="0"/>
              <a:t>What do digests promise?</a:t>
            </a:r>
          </a:p>
          <a:p>
            <a:r>
              <a:rPr lang="en-US" dirty="0"/>
              <a:t>Do you track all the digests created, </a:t>
            </a:r>
            <a:br>
              <a:rPr lang="en-US" dirty="0"/>
            </a:br>
            <a:r>
              <a:rPr lang="en-US" dirty="0"/>
              <a:t>	and who created them?</a:t>
            </a:r>
          </a:p>
        </p:txBody>
      </p:sp>
    </p:spTree>
    <p:extLst>
      <p:ext uri="{BB962C8B-B14F-4D97-AF65-F5344CB8AC3E}">
        <p14:creationId xmlns:p14="http://schemas.microsoft.com/office/powerpoint/2010/main" val="260308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“All deployed content must be signed”</a:t>
            </a:r>
          </a:p>
          <a:p>
            <a:pPr lvl="1"/>
            <a:r>
              <a:rPr lang="en-US" dirty="0"/>
              <a:t>By who?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don’t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do you/don’t you trust for a </a:t>
            </a:r>
            <a:r>
              <a:rPr lang="en-US" b="1" dirty="0"/>
              <a:t>given environment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If you had signed content, from entities you trust, </a:t>
            </a:r>
            <a:br>
              <a:rPr lang="en-US" dirty="0"/>
            </a:br>
            <a:r>
              <a:rPr lang="en-US" dirty="0"/>
              <a:t>	would you need to track individual digests?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Signing is a means to associate the state of an artifact with an entity</a:t>
            </a:r>
          </a:p>
          <a:p>
            <a:r>
              <a:rPr lang="en-US" dirty="0"/>
              <a:t>You choose to trust that entity, for a given environment</a:t>
            </a:r>
          </a:p>
          <a:p>
            <a:r>
              <a:rPr lang="en-US" dirty="0"/>
              <a:t>The attesting entity you trust may change across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8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2760</Words>
  <Application>Microsoft Office PowerPoint</Application>
  <PresentationFormat>Widescreen</PresentationFormat>
  <Paragraphs>460</Paragraphs>
  <Slides>33</Slides>
  <Notes>11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Nunito</vt:lpstr>
      <vt:lpstr>Consolas</vt:lpstr>
      <vt:lpstr>Segoe UI</vt:lpstr>
      <vt:lpstr>Calibri Light</vt:lpstr>
      <vt:lpstr>Cascadia Mono</vt:lpstr>
      <vt:lpstr>Arial</vt:lpstr>
      <vt:lpstr>Office Theme</vt:lpstr>
      <vt:lpstr>PowerPoint Presentation</vt:lpstr>
      <vt:lpstr>PowerPoint Presentation</vt:lpstr>
      <vt:lpstr>State of the Container Supply Chain</vt:lpstr>
      <vt:lpstr>Stages of the Supply Chain</vt:lpstr>
      <vt:lpstr>Notary v2 Focus</vt:lpstr>
      <vt:lpstr>Notary Log</vt:lpstr>
      <vt:lpstr>How Do You Deploy Today?</vt:lpstr>
      <vt:lpstr>Signing – what does it promise?</vt:lpstr>
      <vt:lpstr>Signing – what does it promise?</vt:lpstr>
      <vt:lpstr>Attesting To Entity Promotion</vt:lpstr>
      <vt:lpstr>Artifact Promotion</vt:lpstr>
      <vt:lpstr>Location Independence</vt:lpstr>
      <vt:lpstr>Location Independence</vt:lpstr>
      <vt:lpstr>Supply Chain Artifact Challenges</vt:lpstr>
      <vt:lpstr>YASS</vt:lpstr>
      <vt:lpstr>Registries &amp; Reference Types</vt:lpstr>
      <vt:lpstr>Artifact: Reference Type Principals</vt:lpstr>
      <vt:lpstr>Attesting To Entity Promotion</vt:lpstr>
      <vt:lpstr>Identity &amp; Location</vt:lpstr>
      <vt:lpstr>How Notary v2 Enables Secure Workflows</vt:lpstr>
      <vt:lpstr>PowerPoint Presentation</vt:lpstr>
      <vt:lpstr>Demo</vt:lpstr>
      <vt:lpstr>Promoting Artifacts</vt:lpstr>
      <vt:lpstr>ORAS Artifacts</vt:lpstr>
      <vt:lpstr>Demo</vt:lpstr>
      <vt:lpstr>Existing Registry Support</vt:lpstr>
      <vt:lpstr>Notary v2 Policy Management</vt:lpstr>
      <vt:lpstr>Wait, There’s More</vt:lpstr>
      <vt:lpstr>Wrapping Up</vt:lpstr>
      <vt:lpstr>Thank You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Steve Lasker</cp:lastModifiedBy>
  <cp:revision>20</cp:revision>
  <dcterms:created xsi:type="dcterms:W3CDTF">2019-07-29T21:37:05Z</dcterms:created>
  <dcterms:modified xsi:type="dcterms:W3CDTF">2021-10-14T21:28:26Z</dcterms:modified>
</cp:coreProperties>
</file>